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84" r:id="rId2"/>
    <p:sldId id="380" r:id="rId3"/>
    <p:sldId id="397" r:id="rId4"/>
    <p:sldId id="398" r:id="rId5"/>
    <p:sldId id="400" r:id="rId6"/>
    <p:sldId id="417" r:id="rId7"/>
    <p:sldId id="401" r:id="rId8"/>
    <p:sldId id="403" r:id="rId9"/>
    <p:sldId id="404" r:id="rId10"/>
    <p:sldId id="405" r:id="rId11"/>
    <p:sldId id="406" r:id="rId12"/>
    <p:sldId id="407" r:id="rId13"/>
    <p:sldId id="408" r:id="rId14"/>
    <p:sldId id="402" r:id="rId15"/>
    <p:sldId id="409" r:id="rId16"/>
    <p:sldId id="410" r:id="rId17"/>
    <p:sldId id="411" r:id="rId18"/>
    <p:sldId id="412" r:id="rId19"/>
    <p:sldId id="414" r:id="rId20"/>
    <p:sldId id="413" r:id="rId21"/>
    <p:sldId id="289" r:id="rId22"/>
  </p:sldIdLst>
  <p:sldSz cx="9144000" cy="6858000" type="screen4x3"/>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90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9900"/>
    <a:srgbClr val="4B71DD"/>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75" autoAdjust="0"/>
    <p:restoredTop sz="76002" autoAdjust="0"/>
  </p:normalViewPr>
  <p:slideViewPr>
    <p:cSldViewPr showGuides="1">
      <p:cViewPr varScale="1">
        <p:scale>
          <a:sx n="71" d="100"/>
          <a:sy n="71" d="100"/>
        </p:scale>
        <p:origin x="84" y="414"/>
      </p:cViewPr>
      <p:guideLst>
        <p:guide orient="horz" pos="2160"/>
        <p:guide pos="290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9EE9C6-1DBA-44A5-AEFE-F4337DC359FA}" type="datetimeFigureOut">
              <a:rPr lang="zh-CN" altLang="en-US" smtClean="0"/>
              <a:t>2024/11/7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0E31C4-AB86-4844-B75B-FC06F64CF47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FB0E31C4-AB86-4844-B75B-FC06F64CF47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B0E31C4-AB86-4844-B75B-FC06F64CF47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B0E31C4-AB86-4844-B75B-FC06F64CF47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B0E31C4-AB86-4844-B75B-FC06F64CF47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B0E31C4-AB86-4844-B75B-FC06F64CF47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B0E31C4-AB86-4844-B75B-FC06F64CF47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B0E31C4-AB86-4844-B75B-FC06F64CF47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B0E31C4-AB86-4844-B75B-FC06F64CF47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B0E31C4-AB86-4844-B75B-FC06F64CF47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B0E31C4-AB86-4844-B75B-FC06F64CF47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B0E31C4-AB86-4844-B75B-FC06F64CF47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B0E31C4-AB86-4844-B75B-FC06F64CF47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B0E31C4-AB86-4844-B75B-FC06F64CF47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B0E31C4-AB86-4844-B75B-FC06F64CF47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B0E31C4-AB86-4844-B75B-FC06F64CF47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B0E31C4-AB86-4844-B75B-FC06F64CF47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0E31C4-AB86-4844-B75B-FC06F64CF47B}" type="slidenum">
              <a:rPr lang="zh-CN" altLang="en-US" smtClean="0"/>
              <a:t>6</a:t>
            </a:fld>
            <a:endParaRPr lang="zh-CN" altLang="en-US"/>
          </a:p>
        </p:txBody>
      </p:sp>
    </p:spTree>
    <p:extLst>
      <p:ext uri="{BB962C8B-B14F-4D97-AF65-F5344CB8AC3E}">
        <p14:creationId xmlns:p14="http://schemas.microsoft.com/office/powerpoint/2010/main" val="4124181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B0E31C4-AB86-4844-B75B-FC06F64CF47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B0E31C4-AB86-4844-B75B-FC06F64CF47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B0E31C4-AB86-4844-B75B-FC06F64CF47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2CDB213-29A1-4175-8A84-123ECF563776}" type="datetimeFigureOut">
              <a:rPr lang="zh-CN" altLang="en-US" smtClean="0">
                <a:solidFill>
                  <a:prstClr val="black">
                    <a:tint val="75000"/>
                  </a:prstClr>
                </a:solidFill>
              </a:rPr>
              <a:t>2024/11/7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72F9D3C-14D7-41D4-BB4C-662DDA52ED6D}"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2CDB213-29A1-4175-8A84-123ECF563776}" type="datetimeFigureOut">
              <a:rPr lang="zh-CN" altLang="en-US" smtClean="0">
                <a:solidFill>
                  <a:prstClr val="black">
                    <a:tint val="75000"/>
                  </a:prstClr>
                </a:solidFill>
              </a:rPr>
              <a:t>2024/11/7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72F9D3C-14D7-41D4-BB4C-662DDA52ED6D}"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2CDB213-29A1-4175-8A84-123ECF563776}" type="datetimeFigureOut">
              <a:rPr lang="zh-CN" altLang="en-US" smtClean="0">
                <a:solidFill>
                  <a:prstClr val="black">
                    <a:tint val="75000"/>
                  </a:prstClr>
                </a:solidFill>
              </a:rPr>
              <a:t>2024/11/7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72F9D3C-14D7-41D4-BB4C-662DDA52ED6D}"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2CDB213-29A1-4175-8A84-123ECF563776}" type="datetimeFigureOut">
              <a:rPr lang="zh-CN" altLang="en-US" smtClean="0">
                <a:solidFill>
                  <a:prstClr val="black">
                    <a:tint val="75000"/>
                  </a:prstClr>
                </a:solidFill>
              </a:rPr>
              <a:t>2024/11/7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72F9D3C-14D7-41D4-BB4C-662DDA52ED6D}"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2CDB213-29A1-4175-8A84-123ECF563776}" type="datetimeFigureOut">
              <a:rPr lang="zh-CN" altLang="en-US" smtClean="0">
                <a:solidFill>
                  <a:prstClr val="black">
                    <a:tint val="75000"/>
                  </a:prstClr>
                </a:solidFill>
              </a:rPr>
              <a:t>2024/11/7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72F9D3C-14D7-41D4-BB4C-662DDA52ED6D}"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2CDB213-29A1-4175-8A84-123ECF563776}" type="datetimeFigureOut">
              <a:rPr lang="zh-CN" altLang="en-US" smtClean="0">
                <a:solidFill>
                  <a:prstClr val="black">
                    <a:tint val="75000"/>
                  </a:prstClr>
                </a:solidFill>
              </a:rPr>
              <a:t>2024/11/7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372F9D3C-14D7-41D4-BB4C-662DDA52ED6D}"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2CDB213-29A1-4175-8A84-123ECF563776}" type="datetimeFigureOut">
              <a:rPr lang="zh-CN" altLang="en-US" smtClean="0">
                <a:solidFill>
                  <a:prstClr val="black">
                    <a:tint val="75000"/>
                  </a:prstClr>
                </a:solidFill>
              </a:rPr>
              <a:t>2024/11/7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372F9D3C-14D7-41D4-BB4C-662DDA52ED6D}"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2CDB213-29A1-4175-8A84-123ECF563776}" type="datetimeFigureOut">
              <a:rPr lang="zh-CN" altLang="en-US" smtClean="0">
                <a:solidFill>
                  <a:prstClr val="black">
                    <a:tint val="75000"/>
                  </a:prstClr>
                </a:solidFill>
              </a:rPr>
              <a:t>2024/11/7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372F9D3C-14D7-41D4-BB4C-662DDA52ED6D}"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2CDB213-29A1-4175-8A84-123ECF563776}" type="datetimeFigureOut">
              <a:rPr lang="zh-CN" altLang="en-US" smtClean="0">
                <a:solidFill>
                  <a:prstClr val="black">
                    <a:tint val="75000"/>
                  </a:prstClr>
                </a:solidFill>
              </a:rPr>
              <a:t>2024/11/7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372F9D3C-14D7-41D4-BB4C-662DDA52ED6D}"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2CDB213-29A1-4175-8A84-123ECF563776}" type="datetimeFigureOut">
              <a:rPr lang="zh-CN" altLang="en-US" smtClean="0">
                <a:solidFill>
                  <a:prstClr val="black">
                    <a:tint val="75000"/>
                  </a:prstClr>
                </a:solidFill>
              </a:rPr>
              <a:t>2024/11/7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372F9D3C-14D7-41D4-BB4C-662DDA52ED6D}"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2CDB213-29A1-4175-8A84-123ECF563776}" type="datetimeFigureOut">
              <a:rPr lang="zh-CN" altLang="en-US" smtClean="0">
                <a:solidFill>
                  <a:prstClr val="black">
                    <a:tint val="75000"/>
                  </a:prstClr>
                </a:solidFill>
              </a:rPr>
              <a:t>2024/11/7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372F9D3C-14D7-41D4-BB4C-662DDA52ED6D}"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99592" y="95238"/>
            <a:ext cx="8136904" cy="530077"/>
          </a:xfrm>
          <a:prstGeom prst="rect">
            <a:avLst/>
          </a:prstGeom>
        </p:spPr>
        <p:txBody>
          <a:bodyPr vert="horz" lIns="91440" tIns="45720" rIns="91440" bIns="45720" rtlCol="0" anchor="ctr">
            <a:no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CDB213-29A1-4175-8A84-123ECF563776}" type="datetimeFigureOut">
              <a:rPr lang="zh-CN" altLang="en-US" smtClean="0">
                <a:solidFill>
                  <a:prstClr val="black">
                    <a:tint val="75000"/>
                  </a:prstClr>
                </a:solidFill>
              </a:rPr>
              <a:t>2024/11/7</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F9D3C-14D7-41D4-BB4C-662DDA52ED6D}"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3200" b="1" kern="1200">
          <a:solidFill>
            <a:srgbClr val="0070C0"/>
          </a:solidFill>
          <a:latin typeface="微软雅黑" panose="020B0503020204020204" pitchFamily="34" charset="-122"/>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8.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9.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5.xml"/><Relationship Id="rId7" Type="http://schemas.openxmlformats.org/officeDocument/2006/relationships/image" Target="../media/image9.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notesSlide" Target="../notesSlides/notesSlide7.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5576" y="2492896"/>
            <a:ext cx="7811268"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第九讲 遥感影像监督分类</a:t>
            </a:r>
          </a:p>
        </p:txBody>
      </p:sp>
      <p:sp>
        <p:nvSpPr>
          <p:cNvPr id="3" name="文本框 2"/>
          <p:cNvSpPr txBox="1"/>
          <p:nvPr/>
        </p:nvSpPr>
        <p:spPr>
          <a:xfrm>
            <a:off x="10993" y="148804"/>
            <a:ext cx="4878259" cy="584775"/>
          </a:xfrm>
          <a:prstGeom prst="rect">
            <a:avLst/>
          </a:prstGeom>
          <a:noFill/>
        </p:spPr>
        <p:txBody>
          <a:bodyPr wrap="none" rtlCol="0">
            <a:spAutoFit/>
          </a:bodyPr>
          <a:lstStyle/>
          <a:p>
            <a:r>
              <a:rPr lang="en-US" altLang="zh-CN" sz="3200" b="1" dirty="0">
                <a:solidFill>
                  <a:schemeClr val="bg1">
                    <a:lumMod val="50000"/>
                  </a:schemeClr>
                </a:solidFill>
                <a:latin typeface="微软雅黑" panose="020B0503020204020204" pitchFamily="34" charset="-122"/>
                <a:ea typeface="微软雅黑" panose="020B0503020204020204" pitchFamily="34" charset="-122"/>
              </a:rPr>
              <a:t>《</a:t>
            </a:r>
            <a:r>
              <a:rPr lang="zh-CN" altLang="en-US" sz="3200" b="1" dirty="0">
                <a:solidFill>
                  <a:schemeClr val="bg1">
                    <a:lumMod val="50000"/>
                  </a:schemeClr>
                </a:solidFill>
                <a:latin typeface="微软雅黑" panose="020B0503020204020204" pitchFamily="34" charset="-122"/>
                <a:ea typeface="微软雅黑" panose="020B0503020204020204" pitchFamily="34" charset="-122"/>
              </a:rPr>
              <a:t>遥感概论</a:t>
            </a:r>
            <a:r>
              <a:rPr lang="en-US" altLang="zh-CN" sz="3200" b="1" dirty="0">
                <a:solidFill>
                  <a:schemeClr val="bg1">
                    <a:lumMod val="50000"/>
                  </a:schemeClr>
                </a:solidFill>
                <a:latin typeface="微软雅黑" panose="020B0503020204020204" pitchFamily="34" charset="-122"/>
                <a:ea typeface="微软雅黑" panose="020B0503020204020204" pitchFamily="34" charset="-122"/>
              </a:rPr>
              <a:t>》</a:t>
            </a:r>
            <a:r>
              <a:rPr lang="zh-CN" altLang="en-US" sz="3200" b="1" dirty="0">
                <a:solidFill>
                  <a:schemeClr val="bg1">
                    <a:lumMod val="50000"/>
                  </a:schemeClr>
                </a:solidFill>
                <a:latin typeface="微软雅黑" panose="020B0503020204020204" pitchFamily="34" charset="-122"/>
                <a:ea typeface="微软雅黑" panose="020B0503020204020204" pitchFamily="34" charset="-122"/>
              </a:rPr>
              <a:t>必修课</a:t>
            </a:r>
            <a:r>
              <a:rPr lang="en-US" altLang="zh-CN" sz="3200" b="1" dirty="0">
                <a:solidFill>
                  <a:schemeClr val="bg1">
                    <a:lumMod val="50000"/>
                  </a:schemeClr>
                </a:solidFill>
                <a:latin typeface="微软雅黑" panose="020B0503020204020204" pitchFamily="34" charset="-122"/>
                <a:ea typeface="微软雅黑" panose="020B0503020204020204" pitchFamily="34" charset="-122"/>
              </a:rPr>
              <a:t>-</a:t>
            </a:r>
            <a:r>
              <a:rPr lang="zh-CN" altLang="en-US" sz="3200" b="1" dirty="0">
                <a:solidFill>
                  <a:schemeClr val="bg1">
                    <a:lumMod val="50000"/>
                  </a:schemeClr>
                </a:solidFill>
                <a:latin typeface="微软雅黑" panose="020B0503020204020204" pitchFamily="34" charset="-122"/>
                <a:ea typeface="微软雅黑" panose="020B0503020204020204" pitchFamily="34" charset="-122"/>
              </a:rPr>
              <a:t>上机</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3627"/>
    </mc:Choice>
    <mc:Fallback xmlns="">
      <p:transition spd="slow" advTm="4362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anose="020B0503020204020204" pitchFamily="34" charset="-122"/>
                <a:ea typeface="微软雅黑" panose="020B0503020204020204" pitchFamily="34" charset="-122"/>
                <a:cs typeface="+mj-cs"/>
              </a:defRPr>
            </a:lvl1pPr>
          </a:lstStyle>
          <a:p>
            <a:r>
              <a:rPr lang="en-US" altLang="zh-CN" dirty="0">
                <a:solidFill>
                  <a:schemeClr val="tx1"/>
                </a:solidFill>
              </a:rPr>
              <a:t>5</a:t>
            </a:r>
            <a:r>
              <a:rPr lang="zh-CN" altLang="en-US" dirty="0">
                <a:solidFill>
                  <a:schemeClr val="tx1"/>
                </a:solidFill>
              </a:rPr>
              <a:t>、监督分类</a:t>
            </a:r>
            <a:r>
              <a:rPr lang="en-US" altLang="zh-CN" dirty="0">
                <a:solidFill>
                  <a:schemeClr val="tx1"/>
                </a:solidFill>
              </a:rPr>
              <a:t>——</a:t>
            </a:r>
            <a:r>
              <a:rPr lang="zh-CN" altLang="en-US" dirty="0">
                <a:solidFill>
                  <a:schemeClr val="tx1"/>
                </a:solidFill>
              </a:rPr>
              <a:t>练习</a:t>
            </a:r>
            <a:r>
              <a:rPr lang="en-US" altLang="zh-CN" dirty="0">
                <a:solidFill>
                  <a:schemeClr val="tx1"/>
                </a:solidFill>
              </a:rPr>
              <a:t>10</a:t>
            </a:r>
            <a:endParaRPr kumimoji="0" lang="zh-CN" altLang="da-DK" sz="4000" b="1"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j-cs"/>
            </a:endParaRPr>
          </a:p>
        </p:txBody>
      </p:sp>
      <p:sp>
        <p:nvSpPr>
          <p:cNvPr id="6" name="内容占位符 2"/>
          <p:cNvSpPr txBox="1"/>
          <p:nvPr/>
        </p:nvSpPr>
        <p:spPr>
          <a:xfrm>
            <a:off x="490473" y="1124744"/>
            <a:ext cx="8460432" cy="44496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zh-CN" altLang="en-US" sz="2400" dirty="0"/>
              <a:t>（</a:t>
            </a:r>
            <a:r>
              <a:rPr lang="en-US" altLang="zh-CN" sz="2400" dirty="0"/>
              <a:t>2</a:t>
            </a:r>
            <a:r>
              <a:rPr lang="zh-CN" altLang="en-US" sz="2400" dirty="0"/>
              <a:t>）构建训练样本：</a:t>
            </a:r>
            <a:endParaRPr lang="en-US" altLang="zh-CN" sz="2400" dirty="0"/>
          </a:p>
          <a:p>
            <a:pPr marL="0" indent="0">
              <a:buNone/>
              <a:defRPr/>
            </a:pPr>
            <a:endParaRPr lang="en-US" altLang="zh-CN" sz="2200" dirty="0"/>
          </a:p>
        </p:txBody>
      </p:sp>
      <p:sp>
        <p:nvSpPr>
          <p:cNvPr id="7" name="矩形 6"/>
          <p:cNvSpPr/>
          <p:nvPr/>
        </p:nvSpPr>
        <p:spPr>
          <a:xfrm>
            <a:off x="467360" y="1772920"/>
            <a:ext cx="8084820" cy="1753235"/>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t>在图像上</a:t>
            </a:r>
            <a:r>
              <a:rPr lang="zh-CN" altLang="en-US" dirty="0">
                <a:solidFill>
                  <a:srgbClr val="FF0000"/>
                </a:solidFill>
              </a:rPr>
              <a:t>右键选择 </a:t>
            </a:r>
            <a:r>
              <a:rPr lang="en-US" altLang="zh-CN" dirty="0">
                <a:solidFill>
                  <a:srgbClr val="FF0000"/>
                </a:solidFill>
              </a:rPr>
              <a:t>New ROI</a:t>
            </a:r>
            <a:r>
              <a:rPr lang="zh-CN" altLang="en-US" dirty="0"/>
              <a:t>， 或者在 </a:t>
            </a:r>
            <a:r>
              <a:rPr lang="en-US" altLang="zh-CN" dirty="0"/>
              <a:t>Region of Interest (ROI) Tool </a:t>
            </a:r>
            <a:r>
              <a:rPr lang="zh-CN" altLang="en-US" dirty="0"/>
              <a:t>面板上， 选择工具。 </a:t>
            </a:r>
            <a:r>
              <a:rPr lang="zh-CN" altLang="en-US" dirty="0">
                <a:solidFill>
                  <a:srgbClr val="FF0000"/>
                </a:solidFill>
              </a:rPr>
              <a:t>重复“林地”样本选择的方法</a:t>
            </a:r>
            <a:r>
              <a:rPr lang="zh-CN" altLang="en-US" dirty="0"/>
              <a:t>， 分别为</a:t>
            </a:r>
            <a:r>
              <a:rPr lang="zh-CN" altLang="en-US" dirty="0">
                <a:solidFill>
                  <a:srgbClr val="FF0000"/>
                </a:solidFill>
              </a:rPr>
              <a:t>草地</a:t>
            </a:r>
            <a:r>
              <a:rPr lang="en-US" altLang="zh-CN" dirty="0">
                <a:solidFill>
                  <a:srgbClr val="FF0000"/>
                </a:solidFill>
              </a:rPr>
              <a:t>/</a:t>
            </a:r>
            <a:r>
              <a:rPr lang="zh-CN" altLang="en-US" dirty="0">
                <a:solidFill>
                  <a:srgbClr val="FF0000"/>
                </a:solidFill>
              </a:rPr>
              <a:t>灌木、耕地、裸地、沙地、其他 </a:t>
            </a:r>
            <a:r>
              <a:rPr lang="en-US" altLang="zh-CN" dirty="0">
                <a:solidFill>
                  <a:srgbClr val="FF0000"/>
                </a:solidFill>
              </a:rPr>
              <a:t>5 </a:t>
            </a:r>
            <a:r>
              <a:rPr lang="zh-CN" altLang="en-US" dirty="0">
                <a:solidFill>
                  <a:srgbClr val="FF0000"/>
                </a:solidFill>
              </a:rPr>
              <a:t>类选择样本</a:t>
            </a:r>
            <a:r>
              <a:rPr lang="zh-CN" altLang="en-US" dirty="0"/>
              <a:t>；</a:t>
            </a:r>
          </a:p>
          <a:p>
            <a:pPr marL="342900" indent="-342900">
              <a:lnSpc>
                <a:spcPct val="150000"/>
              </a:lnSpc>
              <a:buFont typeface="Wingdings" panose="05000000000000000000" pitchFamily="2" charset="2"/>
              <a:buChar char="Ø"/>
            </a:pPr>
            <a:r>
              <a:rPr lang="zh-CN" altLang="en-US" dirty="0"/>
              <a:t>（也可以直接打开文件中已构建好的样本</a:t>
            </a:r>
            <a:r>
              <a:rPr lang="en-US" altLang="zh-CN" dirty="0"/>
              <a:t>                                                  </a:t>
            </a:r>
            <a:r>
              <a:rPr lang="zh-CN" altLang="en-US" dirty="0"/>
              <a:t>）</a:t>
            </a:r>
          </a:p>
        </p:txBody>
      </p:sp>
      <p:sp>
        <p:nvSpPr>
          <p:cNvPr id="4" name="矩形 3"/>
          <p:cNvSpPr/>
          <p:nvPr>
            <p:custDataLst>
              <p:tags r:id="rId1"/>
            </p:custDataLst>
          </p:nvPr>
        </p:nvSpPr>
        <p:spPr>
          <a:xfrm>
            <a:off x="1331848" y="4077285"/>
            <a:ext cx="8041967" cy="1337945"/>
          </a:xfrm>
          <a:prstGeom prst="rect">
            <a:avLst/>
          </a:prstGeom>
        </p:spPr>
        <p:txBody>
          <a:bodyPr wrap="square">
            <a:spAutoFit/>
          </a:bodyPr>
          <a:lstStyle/>
          <a:p>
            <a:pPr lvl="1">
              <a:lnSpc>
                <a:spcPct val="150000"/>
              </a:lnSpc>
            </a:pPr>
            <a:r>
              <a:rPr lang="zh-CN" altLang="en-US" dirty="0"/>
              <a:t>注： </a:t>
            </a:r>
            <a:r>
              <a:rPr lang="en-US" altLang="zh-CN" dirty="0"/>
              <a:t>1</a:t>
            </a:r>
            <a:r>
              <a:rPr lang="zh-CN" altLang="en-US" dirty="0"/>
              <a:t>、</a:t>
            </a:r>
            <a:r>
              <a:rPr lang="en-US" altLang="zh-CN" dirty="0"/>
              <a:t>“</a:t>
            </a:r>
            <a:r>
              <a:rPr lang="zh-CN" altLang="en-US" dirty="0"/>
              <a:t>沙地</a:t>
            </a:r>
            <a:r>
              <a:rPr lang="en-US" altLang="zh-CN" dirty="0"/>
              <a:t>”</a:t>
            </a:r>
            <a:r>
              <a:rPr lang="zh-CN" altLang="en-US" dirty="0"/>
              <a:t>主要是图像中呈现亮白色的像元；</a:t>
            </a:r>
          </a:p>
          <a:p>
            <a:pPr lvl="1">
              <a:lnSpc>
                <a:spcPct val="150000"/>
              </a:lnSpc>
            </a:pPr>
            <a:r>
              <a:rPr lang="en-US" altLang="zh-CN" dirty="0"/>
              <a:t>2</a:t>
            </a:r>
            <a:r>
              <a:rPr lang="zh-CN" altLang="en-US" dirty="0"/>
              <a:t>、</a:t>
            </a:r>
            <a:r>
              <a:rPr lang="en-US" altLang="zh-CN" dirty="0"/>
              <a:t>“</a:t>
            </a:r>
            <a:r>
              <a:rPr lang="zh-CN" altLang="en-US" dirty="0"/>
              <a:t>耕地</a:t>
            </a:r>
            <a:r>
              <a:rPr lang="en-US" altLang="zh-CN" dirty="0"/>
              <a:t>”</a:t>
            </a:r>
            <a:r>
              <a:rPr lang="zh-CN" altLang="en-US" dirty="0"/>
              <a:t>的形状相对于</a:t>
            </a:r>
            <a:r>
              <a:rPr lang="en-US" altLang="zh-CN" dirty="0"/>
              <a:t>“</a:t>
            </a:r>
            <a:r>
              <a:rPr lang="zh-CN" altLang="en-US" dirty="0"/>
              <a:t>草地</a:t>
            </a:r>
            <a:r>
              <a:rPr lang="en-US" altLang="zh-CN" dirty="0"/>
              <a:t>/</a:t>
            </a:r>
            <a:r>
              <a:rPr lang="zh-CN" altLang="en-US" dirty="0"/>
              <a:t>灌木</a:t>
            </a:r>
            <a:r>
              <a:rPr lang="en-US" altLang="zh-CN" dirty="0"/>
              <a:t>”</a:t>
            </a:r>
            <a:r>
              <a:rPr lang="zh-CN" altLang="en-US" dirty="0"/>
              <a:t>来说更为规整；</a:t>
            </a:r>
          </a:p>
          <a:p>
            <a:pPr lvl="1">
              <a:lnSpc>
                <a:spcPct val="150000"/>
              </a:lnSpc>
            </a:pPr>
            <a:r>
              <a:rPr lang="en-US" altLang="zh-CN" dirty="0"/>
              <a:t>3</a:t>
            </a:r>
            <a:r>
              <a:rPr lang="zh-CN" altLang="en-US" dirty="0"/>
              <a:t>、</a:t>
            </a:r>
            <a:r>
              <a:rPr lang="en-US" altLang="zh-CN" dirty="0"/>
              <a:t>“</a:t>
            </a:r>
            <a:r>
              <a:rPr lang="zh-CN" altLang="en-US" dirty="0"/>
              <a:t>其他</a:t>
            </a:r>
            <a:r>
              <a:rPr lang="en-US" altLang="zh-CN" dirty="0"/>
              <a:t>”</a:t>
            </a:r>
            <a:r>
              <a:rPr lang="zh-CN" altLang="en-US" dirty="0"/>
              <a:t>主要是山体阴影部分和水体。</a:t>
            </a:r>
          </a:p>
        </p:txBody>
      </p:sp>
      <p:pic>
        <p:nvPicPr>
          <p:cNvPr id="8" name="图片 7"/>
          <p:cNvPicPr>
            <a:picLocks noChangeAspect="1"/>
          </p:cNvPicPr>
          <p:nvPr>
            <p:custDataLst>
              <p:tags r:id="rId2"/>
            </p:custDataLst>
          </p:nvPr>
        </p:nvPicPr>
        <p:blipFill>
          <a:blip r:embed="rId5"/>
          <a:srcRect t="27153" r="28499" b="5024"/>
          <a:stretch>
            <a:fillRect/>
          </a:stretch>
        </p:blipFill>
        <p:spPr>
          <a:xfrm>
            <a:off x="5003800" y="3140710"/>
            <a:ext cx="2498090" cy="3600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anose="020B0503020204020204" pitchFamily="34" charset="-122"/>
                <a:ea typeface="微软雅黑" panose="020B0503020204020204" pitchFamily="34" charset="-122"/>
                <a:cs typeface="+mj-cs"/>
              </a:defRPr>
            </a:lvl1pPr>
          </a:lstStyle>
          <a:p>
            <a:r>
              <a:rPr lang="en-US" altLang="zh-CN" dirty="0">
                <a:solidFill>
                  <a:schemeClr val="tx1"/>
                </a:solidFill>
              </a:rPr>
              <a:t>5</a:t>
            </a:r>
            <a:r>
              <a:rPr lang="zh-CN" altLang="en-US" dirty="0">
                <a:solidFill>
                  <a:schemeClr val="tx1"/>
                </a:solidFill>
              </a:rPr>
              <a:t>、监督分类</a:t>
            </a:r>
            <a:r>
              <a:rPr lang="en-US" altLang="zh-CN" dirty="0">
                <a:solidFill>
                  <a:schemeClr val="tx1"/>
                </a:solidFill>
              </a:rPr>
              <a:t>——</a:t>
            </a:r>
            <a:r>
              <a:rPr lang="zh-CN" altLang="en-US" dirty="0">
                <a:solidFill>
                  <a:schemeClr val="tx1"/>
                </a:solidFill>
              </a:rPr>
              <a:t>练习</a:t>
            </a:r>
            <a:r>
              <a:rPr lang="en-US" altLang="zh-CN" dirty="0">
                <a:solidFill>
                  <a:schemeClr val="tx1"/>
                </a:solidFill>
              </a:rPr>
              <a:t>10</a:t>
            </a:r>
            <a:endParaRPr kumimoji="0" lang="zh-CN" altLang="da-DK" sz="4000" b="1"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j-cs"/>
            </a:endParaRPr>
          </a:p>
        </p:txBody>
      </p:sp>
      <p:sp>
        <p:nvSpPr>
          <p:cNvPr id="6" name="内容占位符 2"/>
          <p:cNvSpPr txBox="1"/>
          <p:nvPr/>
        </p:nvSpPr>
        <p:spPr>
          <a:xfrm>
            <a:off x="490473" y="1124744"/>
            <a:ext cx="8460432" cy="44496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zh-CN" altLang="en-US" sz="2400" dirty="0"/>
              <a:t>（</a:t>
            </a:r>
            <a:r>
              <a:rPr lang="en-US" altLang="zh-CN" sz="2400" dirty="0"/>
              <a:t>2</a:t>
            </a:r>
            <a:r>
              <a:rPr lang="zh-CN" altLang="en-US" sz="2400" dirty="0"/>
              <a:t>）构建训练样本：</a:t>
            </a:r>
            <a:endParaRPr lang="en-US" altLang="zh-CN" sz="2400" dirty="0"/>
          </a:p>
          <a:p>
            <a:pPr marL="0" indent="0">
              <a:buNone/>
              <a:defRPr/>
            </a:pPr>
            <a:endParaRPr lang="en-US" altLang="zh-CN" sz="2200" dirty="0"/>
          </a:p>
        </p:txBody>
      </p:sp>
      <p:pic>
        <p:nvPicPr>
          <p:cNvPr id="3" name="图片 2"/>
          <p:cNvPicPr>
            <a:picLocks noChangeAspect="1"/>
          </p:cNvPicPr>
          <p:nvPr/>
        </p:nvPicPr>
        <p:blipFill>
          <a:blip r:embed="rId3"/>
          <a:stretch>
            <a:fillRect/>
          </a:stretch>
        </p:blipFill>
        <p:spPr>
          <a:xfrm>
            <a:off x="678895" y="1700808"/>
            <a:ext cx="7452320" cy="4480564"/>
          </a:xfrm>
          <a:prstGeom prst="rect">
            <a:avLst/>
          </a:prstGeom>
          <a:ln>
            <a:solidFill>
              <a:schemeClr val="tx1"/>
            </a:solidFill>
          </a:ln>
        </p:spPr>
      </p:pic>
      <p:sp>
        <p:nvSpPr>
          <p:cNvPr id="4" name="矩形 3"/>
          <p:cNvSpPr/>
          <p:nvPr/>
        </p:nvSpPr>
        <p:spPr>
          <a:xfrm>
            <a:off x="3635896" y="6181372"/>
            <a:ext cx="2031325" cy="369332"/>
          </a:xfrm>
          <a:prstGeom prst="rect">
            <a:avLst/>
          </a:prstGeom>
        </p:spPr>
        <p:txBody>
          <a:bodyPr wrap="none">
            <a:spAutoFit/>
          </a:bodyPr>
          <a:lstStyle/>
          <a:p>
            <a:r>
              <a:rPr lang="zh-CN" altLang="en-US" dirty="0">
                <a:solidFill>
                  <a:srgbClr val="0000FF"/>
                </a:solidFill>
                <a:latin typeface="黑体" panose="02010609060101010101" pitchFamily="49" charset="-122"/>
                <a:ea typeface="黑体" panose="02010609060101010101" pitchFamily="49" charset="-122"/>
              </a:rPr>
              <a:t>已构建的样本举例</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anose="020B0503020204020204" pitchFamily="34" charset="-122"/>
                <a:ea typeface="微软雅黑" panose="020B0503020204020204" pitchFamily="34" charset="-122"/>
                <a:cs typeface="+mj-cs"/>
              </a:defRPr>
            </a:lvl1pPr>
          </a:lstStyle>
          <a:p>
            <a:r>
              <a:rPr lang="en-US" altLang="zh-CN" dirty="0">
                <a:solidFill>
                  <a:schemeClr val="tx1"/>
                </a:solidFill>
              </a:rPr>
              <a:t>5</a:t>
            </a:r>
            <a:r>
              <a:rPr lang="zh-CN" altLang="en-US" dirty="0">
                <a:solidFill>
                  <a:schemeClr val="tx1"/>
                </a:solidFill>
              </a:rPr>
              <a:t>、监督分类</a:t>
            </a:r>
            <a:r>
              <a:rPr lang="en-US" altLang="zh-CN" dirty="0">
                <a:solidFill>
                  <a:schemeClr val="tx1"/>
                </a:solidFill>
              </a:rPr>
              <a:t>——</a:t>
            </a:r>
            <a:r>
              <a:rPr lang="zh-CN" altLang="en-US" dirty="0">
                <a:solidFill>
                  <a:schemeClr val="tx1"/>
                </a:solidFill>
              </a:rPr>
              <a:t>练习</a:t>
            </a:r>
            <a:r>
              <a:rPr lang="en-US" altLang="zh-CN" dirty="0">
                <a:solidFill>
                  <a:schemeClr val="tx1"/>
                </a:solidFill>
              </a:rPr>
              <a:t>10</a:t>
            </a:r>
            <a:endParaRPr kumimoji="0" lang="zh-CN" altLang="da-DK" sz="4000" b="1"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j-cs"/>
            </a:endParaRPr>
          </a:p>
        </p:txBody>
      </p:sp>
      <p:sp>
        <p:nvSpPr>
          <p:cNvPr id="6" name="内容占位符 2"/>
          <p:cNvSpPr txBox="1"/>
          <p:nvPr/>
        </p:nvSpPr>
        <p:spPr>
          <a:xfrm>
            <a:off x="490473" y="1124744"/>
            <a:ext cx="8460432" cy="44496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zh-CN" altLang="en-US" sz="2400" dirty="0"/>
              <a:t>（</a:t>
            </a:r>
            <a:r>
              <a:rPr lang="en-US" altLang="zh-CN" sz="2400" dirty="0"/>
              <a:t>2</a:t>
            </a:r>
            <a:r>
              <a:rPr lang="zh-CN" altLang="en-US" sz="2400" dirty="0"/>
              <a:t>）计算样本的可分离性：</a:t>
            </a:r>
            <a:endParaRPr lang="en-US" altLang="zh-CN" sz="2400" dirty="0"/>
          </a:p>
          <a:p>
            <a:pPr marL="0" indent="0">
              <a:buNone/>
              <a:defRPr/>
            </a:pPr>
            <a:endParaRPr lang="en-US" altLang="zh-CN" sz="2200" dirty="0"/>
          </a:p>
        </p:txBody>
      </p:sp>
      <p:sp>
        <p:nvSpPr>
          <p:cNvPr id="2" name="矩形 1"/>
          <p:cNvSpPr/>
          <p:nvPr/>
        </p:nvSpPr>
        <p:spPr>
          <a:xfrm>
            <a:off x="193095" y="1628938"/>
            <a:ext cx="8843401" cy="129586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a:solidFill>
                  <a:srgbClr val="000000"/>
                </a:solidFill>
                <a:latin typeface="宋体" panose="02010600030101010101" pitchFamily="2" charset="-122"/>
              </a:rPr>
              <a:t>在 </a:t>
            </a:r>
            <a:r>
              <a:rPr lang="en-US" altLang="zh-CN" dirty="0">
                <a:solidFill>
                  <a:srgbClr val="000000"/>
                </a:solidFill>
                <a:latin typeface="Calibri" panose="020F0502020204030204" pitchFamily="34" charset="0"/>
              </a:rPr>
              <a:t>Region of Interest (ROI) Tool </a:t>
            </a:r>
            <a:r>
              <a:rPr lang="zh-CN" altLang="en-US" dirty="0">
                <a:solidFill>
                  <a:srgbClr val="000000"/>
                </a:solidFill>
                <a:latin typeface="宋体" panose="02010600030101010101" pitchFamily="2" charset="-122"/>
              </a:rPr>
              <a:t>面板上，选择 </a:t>
            </a:r>
            <a:r>
              <a:rPr lang="en-US" altLang="zh-CN" dirty="0">
                <a:solidFill>
                  <a:srgbClr val="000000"/>
                </a:solidFill>
                <a:latin typeface="Calibri" panose="020F0502020204030204" pitchFamily="34" charset="0"/>
              </a:rPr>
              <a:t>Option&gt;Compute ROI Separability</a:t>
            </a:r>
            <a:r>
              <a:rPr lang="zh-CN" altLang="en-US" dirty="0">
                <a:solidFill>
                  <a:srgbClr val="000000"/>
                </a:solidFill>
                <a:latin typeface="宋体" panose="02010600030101010101" pitchFamily="2" charset="-122"/>
              </a:rPr>
              <a:t>，在 </a:t>
            </a:r>
            <a:r>
              <a:rPr lang="en-US" altLang="zh-CN" dirty="0">
                <a:solidFill>
                  <a:srgbClr val="000000"/>
                </a:solidFill>
                <a:latin typeface="Calibri" panose="020F0502020204030204" pitchFamily="34" charset="0"/>
              </a:rPr>
              <a:t>Choose ROIs </a:t>
            </a:r>
            <a:r>
              <a:rPr lang="zh-CN" altLang="en-US" dirty="0">
                <a:solidFill>
                  <a:srgbClr val="000000"/>
                </a:solidFill>
                <a:latin typeface="宋体" panose="02010600030101010101" pitchFamily="2" charset="-122"/>
              </a:rPr>
              <a:t>面板， 将几类样本都打勾，点击 </a:t>
            </a:r>
            <a:r>
              <a:rPr lang="en-US" altLang="zh-CN" dirty="0">
                <a:solidFill>
                  <a:srgbClr val="000000"/>
                </a:solidFill>
                <a:latin typeface="Calibri" panose="020F0502020204030204" pitchFamily="34" charset="0"/>
              </a:rPr>
              <a:t>OK</a:t>
            </a:r>
            <a:r>
              <a:rPr lang="zh-CN" altLang="en-US" dirty="0">
                <a:solidFill>
                  <a:srgbClr val="000000"/>
                </a:solidFill>
                <a:latin typeface="Calibri" panose="020F0502020204030204" pitchFamily="34" charset="0"/>
              </a:rPr>
              <a:t>；</a:t>
            </a:r>
            <a:r>
              <a:rPr lang="en-US" altLang="zh-CN" dirty="0"/>
              <a:t> </a:t>
            </a:r>
            <a:br>
              <a:rPr lang="en-US" altLang="zh-CN" dirty="0"/>
            </a:br>
            <a:endParaRPr lang="zh-CN" altLang="en-US" dirty="0"/>
          </a:p>
        </p:txBody>
      </p:sp>
      <p:pic>
        <p:nvPicPr>
          <p:cNvPr id="9" name="图片 8"/>
          <p:cNvPicPr>
            <a:picLocks noChangeAspect="1"/>
          </p:cNvPicPr>
          <p:nvPr/>
        </p:nvPicPr>
        <p:blipFill>
          <a:blip r:embed="rId3"/>
          <a:stretch>
            <a:fillRect/>
          </a:stretch>
        </p:blipFill>
        <p:spPr>
          <a:xfrm>
            <a:off x="3147859" y="2636912"/>
            <a:ext cx="2491417" cy="2913888"/>
          </a:xfrm>
          <a:prstGeom prst="rect">
            <a:avLst/>
          </a:prstGeom>
          <a:ln>
            <a:solidFill>
              <a:schemeClr val="tx1"/>
            </a:solidFill>
          </a:ln>
        </p:spPr>
      </p:pic>
      <p:pic>
        <p:nvPicPr>
          <p:cNvPr id="10" name="图片 9"/>
          <p:cNvPicPr>
            <a:picLocks noChangeAspect="1"/>
          </p:cNvPicPr>
          <p:nvPr/>
        </p:nvPicPr>
        <p:blipFill rotWithShape="1">
          <a:blip r:embed="rId4"/>
          <a:srcRect t="7738"/>
          <a:stretch>
            <a:fillRect/>
          </a:stretch>
        </p:blipFill>
        <p:spPr>
          <a:xfrm>
            <a:off x="6037560" y="2072099"/>
            <a:ext cx="2515061" cy="3729874"/>
          </a:xfrm>
          <a:prstGeom prst="rect">
            <a:avLst/>
          </a:prstGeom>
          <a:ln>
            <a:solidFill>
              <a:schemeClr val="tx1"/>
            </a:solidFill>
          </a:ln>
        </p:spPr>
      </p:pic>
      <p:pic>
        <p:nvPicPr>
          <p:cNvPr id="11" name="图片 10"/>
          <p:cNvPicPr>
            <a:picLocks noChangeAspect="1"/>
          </p:cNvPicPr>
          <p:nvPr/>
        </p:nvPicPr>
        <p:blipFill rotWithShape="1">
          <a:blip r:embed="rId5"/>
          <a:srcRect l="34250" t="16400" r="43700" b="31800"/>
          <a:stretch>
            <a:fillRect/>
          </a:stretch>
        </p:blipFill>
        <p:spPr>
          <a:xfrm>
            <a:off x="490473" y="2636912"/>
            <a:ext cx="2287417" cy="3022658"/>
          </a:xfrm>
          <a:prstGeom prst="rect">
            <a:avLst/>
          </a:prstGeom>
          <a:ln>
            <a:solidFill>
              <a:schemeClr val="tx1"/>
            </a:solidFill>
          </a:ln>
        </p:spPr>
      </p:pic>
      <p:sp>
        <p:nvSpPr>
          <p:cNvPr id="12" name="矩形 11"/>
          <p:cNvSpPr/>
          <p:nvPr/>
        </p:nvSpPr>
        <p:spPr>
          <a:xfrm>
            <a:off x="287445" y="5823269"/>
            <a:ext cx="8654699" cy="923330"/>
          </a:xfrm>
          <a:prstGeom prst="rect">
            <a:avLst/>
          </a:prstGeom>
        </p:spPr>
        <p:txBody>
          <a:bodyPr wrap="square">
            <a:spAutoFit/>
          </a:bodyPr>
          <a:lstStyle/>
          <a:p>
            <a:pPr algn="ct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各个样本类型之间的可分离性，用</a:t>
            </a:r>
            <a:r>
              <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Jeffries-</a:t>
            </a:r>
            <a:r>
              <a:rPr lang="en-US" altLang="zh-CN" dirty="0" err="1">
                <a:solidFill>
                  <a:srgbClr val="0000FF"/>
                </a:solidFill>
                <a:latin typeface="Times New Roman" panose="02020603050405020304" pitchFamily="18" charset="0"/>
                <a:ea typeface="楷体" panose="02010609060101010101" pitchFamily="49" charset="-122"/>
                <a:cs typeface="Times New Roman" panose="02020603050405020304" pitchFamily="18" charset="0"/>
              </a:rPr>
              <a:t>Matusita</a:t>
            </a:r>
            <a:r>
              <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Transformed Divergence </a:t>
            </a: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参数表示，这两个参数的值在 </a:t>
            </a:r>
            <a:r>
              <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0~2.0 </a:t>
            </a: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之间，大于 </a:t>
            </a:r>
            <a:r>
              <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1.9 </a:t>
            </a: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说明样本之间可分离性好，属于合格样本；小于 </a:t>
            </a:r>
            <a:r>
              <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1.8</a:t>
            </a: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，需要编辑样本或者重新选择样本；小于 </a:t>
            </a:r>
            <a:r>
              <a:rPr lang="en-US" altLang="zh-CN"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，考虑将两类样本合成一类样本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anose="020B0503020204020204" pitchFamily="34" charset="-122"/>
                <a:ea typeface="微软雅黑" panose="020B0503020204020204" pitchFamily="34" charset="-122"/>
                <a:cs typeface="+mj-cs"/>
              </a:defRPr>
            </a:lvl1pPr>
          </a:lstStyle>
          <a:p>
            <a:r>
              <a:rPr lang="en-US" altLang="zh-CN" dirty="0">
                <a:solidFill>
                  <a:schemeClr val="tx1"/>
                </a:solidFill>
              </a:rPr>
              <a:t>5</a:t>
            </a:r>
            <a:r>
              <a:rPr lang="zh-CN" altLang="en-US" dirty="0">
                <a:solidFill>
                  <a:schemeClr val="tx1"/>
                </a:solidFill>
              </a:rPr>
              <a:t>、监督分类</a:t>
            </a:r>
            <a:r>
              <a:rPr lang="en-US" altLang="zh-CN" dirty="0">
                <a:solidFill>
                  <a:schemeClr val="tx1"/>
                </a:solidFill>
              </a:rPr>
              <a:t>——</a:t>
            </a:r>
            <a:r>
              <a:rPr lang="zh-CN" altLang="en-US" dirty="0">
                <a:solidFill>
                  <a:schemeClr val="tx1"/>
                </a:solidFill>
              </a:rPr>
              <a:t>练习</a:t>
            </a:r>
            <a:r>
              <a:rPr lang="en-US" altLang="zh-CN" dirty="0">
                <a:solidFill>
                  <a:schemeClr val="tx1"/>
                </a:solidFill>
              </a:rPr>
              <a:t>10</a:t>
            </a:r>
            <a:endParaRPr kumimoji="0" lang="zh-CN" altLang="da-DK" sz="4000" b="1"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j-cs"/>
            </a:endParaRPr>
          </a:p>
        </p:txBody>
      </p:sp>
      <p:sp>
        <p:nvSpPr>
          <p:cNvPr id="6" name="内容占位符 2"/>
          <p:cNvSpPr txBox="1"/>
          <p:nvPr/>
        </p:nvSpPr>
        <p:spPr>
          <a:xfrm>
            <a:off x="490473" y="1124744"/>
            <a:ext cx="8460432" cy="44496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zh-CN" altLang="en-US" sz="2400" dirty="0"/>
              <a:t>（</a:t>
            </a:r>
            <a:r>
              <a:rPr lang="en-US" altLang="zh-CN" sz="2400" dirty="0"/>
              <a:t>2</a:t>
            </a:r>
            <a:r>
              <a:rPr lang="zh-CN" altLang="en-US" sz="2400" dirty="0"/>
              <a:t>）计算样本的可分离性：</a:t>
            </a:r>
            <a:endParaRPr lang="en-US" altLang="zh-CN" sz="2400" dirty="0"/>
          </a:p>
          <a:p>
            <a:pPr marL="0" indent="0">
              <a:buNone/>
              <a:defRPr/>
            </a:pPr>
            <a:endParaRPr lang="en-US" altLang="zh-CN" sz="2200" dirty="0"/>
          </a:p>
        </p:txBody>
      </p:sp>
      <p:sp>
        <p:nvSpPr>
          <p:cNvPr id="4" name="矩形 3"/>
          <p:cNvSpPr/>
          <p:nvPr/>
        </p:nvSpPr>
        <p:spPr>
          <a:xfrm>
            <a:off x="611505" y="1772920"/>
            <a:ext cx="7694930" cy="2168525"/>
          </a:xfrm>
          <a:prstGeom prst="rect">
            <a:avLst/>
          </a:prstGeom>
        </p:spPr>
        <p:txBody>
          <a:bodyPr wrap="square">
            <a:spAutoFit/>
          </a:bodyPr>
          <a:lstStyle/>
          <a:p>
            <a:pPr>
              <a:lnSpc>
                <a:spcPct val="150000"/>
              </a:lnSpc>
            </a:pPr>
            <a:r>
              <a:rPr lang="zh-CN" altLang="en-US" dirty="0">
                <a:solidFill>
                  <a:srgbClr val="000000"/>
                </a:solidFill>
                <a:latin typeface="宋体" panose="02010600030101010101" pitchFamily="2" charset="-122"/>
              </a:rPr>
              <a:t>注： </a:t>
            </a:r>
            <a:r>
              <a:rPr lang="en-US" altLang="zh-CN" dirty="0">
                <a:solidFill>
                  <a:srgbClr val="000000"/>
                </a:solidFill>
                <a:latin typeface="Calibri" panose="020F0502020204030204" pitchFamily="34" charset="0"/>
              </a:rPr>
              <a:t>1</a:t>
            </a:r>
            <a:r>
              <a:rPr lang="zh-CN" altLang="en-US" dirty="0">
                <a:solidFill>
                  <a:srgbClr val="000000"/>
                </a:solidFill>
                <a:latin typeface="宋体" panose="02010600030101010101" pitchFamily="2" charset="-122"/>
              </a:rPr>
              <a:t>、 在图层管理器 </a:t>
            </a:r>
            <a:r>
              <a:rPr lang="en-US" altLang="zh-CN" dirty="0">
                <a:solidFill>
                  <a:srgbClr val="000000"/>
                </a:solidFill>
                <a:latin typeface="Calibri" panose="020F0502020204030204" pitchFamily="34" charset="0"/>
              </a:rPr>
              <a:t>Layer Manager </a:t>
            </a:r>
            <a:r>
              <a:rPr lang="zh-CN" altLang="en-US" dirty="0">
                <a:solidFill>
                  <a:srgbClr val="000000"/>
                </a:solidFill>
                <a:latin typeface="宋体" panose="02010600030101010101" pitchFamily="2" charset="-122"/>
              </a:rPr>
              <a:t>中， 可以选择需要修改的训练样本。</a:t>
            </a:r>
            <a:br>
              <a:rPr lang="zh-CN" altLang="en-US" dirty="0">
                <a:solidFill>
                  <a:srgbClr val="000000"/>
                </a:solidFill>
                <a:latin typeface="宋体" panose="02010600030101010101" pitchFamily="2" charset="-122"/>
              </a:rPr>
            </a:br>
            <a:r>
              <a:rPr lang="en-US" altLang="zh-CN" dirty="0">
                <a:solidFill>
                  <a:srgbClr val="000000"/>
                </a:solidFill>
                <a:latin typeface="Calibri" panose="020F0502020204030204" pitchFamily="34" charset="0"/>
              </a:rPr>
              <a:t>2</a:t>
            </a:r>
            <a:r>
              <a:rPr lang="zh-CN" altLang="en-US" dirty="0">
                <a:solidFill>
                  <a:srgbClr val="000000"/>
                </a:solidFill>
                <a:latin typeface="宋体" panose="02010600030101010101" pitchFamily="2" charset="-122"/>
              </a:rPr>
              <a:t>、 在 </a:t>
            </a:r>
            <a:r>
              <a:rPr lang="en-US" altLang="zh-CN" dirty="0">
                <a:solidFill>
                  <a:srgbClr val="000000"/>
                </a:solidFill>
                <a:latin typeface="Calibri" panose="020F0502020204030204" pitchFamily="34" charset="0"/>
              </a:rPr>
              <a:t>Region of Interest (ROI) Tool </a:t>
            </a:r>
            <a:r>
              <a:rPr lang="zh-CN" altLang="en-US" dirty="0">
                <a:solidFill>
                  <a:srgbClr val="000000"/>
                </a:solidFill>
                <a:latin typeface="宋体" panose="02010600030101010101" pitchFamily="2" charset="-122"/>
              </a:rPr>
              <a:t>面板上， 选择 </a:t>
            </a:r>
            <a:r>
              <a:rPr lang="en-US" altLang="zh-CN" dirty="0">
                <a:solidFill>
                  <a:srgbClr val="000000"/>
                </a:solidFill>
                <a:latin typeface="Calibri" panose="020F0502020204030204" pitchFamily="34" charset="0"/>
              </a:rPr>
              <a:t>Options &gt; Merge (Union/Intersection) ROIs</a:t>
            </a:r>
            <a:r>
              <a:rPr lang="zh-CN" altLang="en-US" dirty="0">
                <a:solidFill>
                  <a:srgbClr val="000000"/>
                </a:solidFill>
                <a:latin typeface="宋体" panose="02010600030101010101" pitchFamily="2" charset="-122"/>
              </a:rPr>
              <a:t>，在 </a:t>
            </a:r>
            <a:r>
              <a:rPr lang="en-US" altLang="zh-CN" dirty="0">
                <a:solidFill>
                  <a:srgbClr val="000000"/>
                </a:solidFill>
                <a:latin typeface="Calibri" panose="020F0502020204030204" pitchFamily="34" charset="0"/>
              </a:rPr>
              <a:t>Merge ROIs </a:t>
            </a:r>
            <a:r>
              <a:rPr lang="zh-CN" altLang="en-US" dirty="0">
                <a:solidFill>
                  <a:srgbClr val="000000"/>
                </a:solidFill>
                <a:latin typeface="宋体" panose="02010600030101010101" pitchFamily="2" charset="-122"/>
              </a:rPr>
              <a:t>面板中，选择需要合并的类别，勾选 </a:t>
            </a:r>
            <a:r>
              <a:rPr lang="en-US" altLang="zh-CN" dirty="0">
                <a:solidFill>
                  <a:srgbClr val="000000"/>
                </a:solidFill>
                <a:latin typeface="Calibri" panose="020F0502020204030204" pitchFamily="34" charset="0"/>
              </a:rPr>
              <a:t>Delete Input ROIs</a:t>
            </a:r>
            <a:r>
              <a:rPr lang="zh-CN" altLang="en-US" dirty="0">
                <a:solidFill>
                  <a:srgbClr val="000000"/>
                </a:solidFill>
                <a:latin typeface="宋体" panose="02010600030101010101" pitchFamily="2" charset="-122"/>
              </a:rPr>
              <a:t>。</a:t>
            </a:r>
            <a:r>
              <a:rPr lang="en-US" altLang="zh-CN" dirty="0"/>
              <a:t> </a:t>
            </a:r>
            <a:br>
              <a:rPr lang="en-US" altLang="zh-CN" dirty="0"/>
            </a:br>
            <a:endParaRPr lang="zh-CN" altLang="en-US" dirty="0"/>
          </a:p>
        </p:txBody>
      </p:sp>
      <p:sp>
        <p:nvSpPr>
          <p:cNvPr id="7" name="矩形 6"/>
          <p:cNvSpPr/>
          <p:nvPr/>
        </p:nvSpPr>
        <p:spPr>
          <a:xfrm>
            <a:off x="179759" y="3573223"/>
            <a:ext cx="8771394" cy="875881"/>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a:solidFill>
                  <a:srgbClr val="000000"/>
                </a:solidFill>
                <a:latin typeface="宋体" panose="02010600030101010101" pitchFamily="2" charset="-122"/>
              </a:rPr>
              <a:t>在图层管理器中，选择 </a:t>
            </a:r>
            <a:r>
              <a:rPr lang="en-US" altLang="zh-CN" dirty="0">
                <a:solidFill>
                  <a:srgbClr val="000000"/>
                </a:solidFill>
                <a:latin typeface="Calibri" panose="020F0502020204030204" pitchFamily="34" charset="0"/>
              </a:rPr>
              <a:t>Region of interest </a:t>
            </a:r>
            <a:r>
              <a:rPr lang="zh-CN" altLang="en-US" dirty="0">
                <a:solidFill>
                  <a:srgbClr val="000000"/>
                </a:solidFill>
                <a:latin typeface="宋体" panose="02010600030101010101" pitchFamily="2" charset="-122"/>
              </a:rPr>
              <a:t>，点击右键</a:t>
            </a:r>
            <a:r>
              <a:rPr lang="en-US" altLang="zh-CN" dirty="0">
                <a:solidFill>
                  <a:srgbClr val="000000"/>
                </a:solidFill>
                <a:latin typeface="Calibri" panose="020F0502020204030204" pitchFamily="34" charset="0"/>
              </a:rPr>
              <a:t>save as</a:t>
            </a:r>
            <a:r>
              <a:rPr lang="zh-CN" altLang="en-US" dirty="0">
                <a:solidFill>
                  <a:srgbClr val="000000"/>
                </a:solidFill>
                <a:latin typeface="宋体" panose="02010600030101010101" pitchFamily="2" charset="-122"/>
              </a:rPr>
              <a:t>，保存为</a:t>
            </a:r>
            <a:r>
              <a:rPr lang="en-US" altLang="zh-CN" dirty="0">
                <a:solidFill>
                  <a:srgbClr val="000000"/>
                </a:solidFill>
                <a:latin typeface="Calibri" panose="020F0502020204030204" pitchFamily="34" charset="0"/>
              </a:rPr>
              <a:t>.xml </a:t>
            </a:r>
            <a:r>
              <a:rPr lang="zh-CN" altLang="en-US" dirty="0">
                <a:solidFill>
                  <a:srgbClr val="000000"/>
                </a:solidFill>
                <a:latin typeface="宋体" panose="02010600030101010101" pitchFamily="2" charset="-122"/>
              </a:rPr>
              <a:t>格式的样本文件。</a:t>
            </a:r>
            <a:endParaRPr lang="zh-CN" altLang="en-US" dirty="0"/>
          </a:p>
        </p:txBody>
      </p:sp>
      <p:pic>
        <p:nvPicPr>
          <p:cNvPr id="3" name="图片 2"/>
          <p:cNvPicPr>
            <a:picLocks noChangeAspect="1"/>
          </p:cNvPicPr>
          <p:nvPr>
            <p:custDataLst>
              <p:tags r:id="rId1"/>
            </p:custDataLst>
          </p:nvPr>
        </p:nvPicPr>
        <p:blipFill>
          <a:blip r:embed="rId4"/>
          <a:srcRect l="3115" t="35701" r="74338" b="40493"/>
          <a:stretch>
            <a:fillRect/>
          </a:stretch>
        </p:blipFill>
        <p:spPr>
          <a:xfrm>
            <a:off x="2771775" y="4364990"/>
            <a:ext cx="3654425" cy="21710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anose="020B0503020204020204" pitchFamily="34" charset="-122"/>
                <a:ea typeface="微软雅黑" panose="020B0503020204020204" pitchFamily="34" charset="-122"/>
                <a:cs typeface="+mj-cs"/>
              </a:defRPr>
            </a:lvl1pPr>
          </a:lstStyle>
          <a:p>
            <a:r>
              <a:rPr lang="en-US" altLang="zh-CN" dirty="0">
                <a:solidFill>
                  <a:schemeClr val="tx1"/>
                </a:solidFill>
              </a:rPr>
              <a:t>5</a:t>
            </a:r>
            <a:r>
              <a:rPr lang="zh-CN" altLang="en-US" dirty="0">
                <a:solidFill>
                  <a:schemeClr val="tx1"/>
                </a:solidFill>
              </a:rPr>
              <a:t>、监督分类</a:t>
            </a:r>
            <a:r>
              <a:rPr lang="en-US" altLang="zh-CN" dirty="0">
                <a:solidFill>
                  <a:schemeClr val="tx1"/>
                </a:solidFill>
              </a:rPr>
              <a:t>——</a:t>
            </a:r>
            <a:r>
              <a:rPr lang="zh-CN" altLang="en-US" dirty="0">
                <a:solidFill>
                  <a:schemeClr val="tx1"/>
                </a:solidFill>
              </a:rPr>
              <a:t>练习</a:t>
            </a:r>
            <a:r>
              <a:rPr lang="en-US" altLang="zh-CN" dirty="0">
                <a:solidFill>
                  <a:schemeClr val="tx1"/>
                </a:solidFill>
              </a:rPr>
              <a:t>10</a:t>
            </a:r>
            <a:endParaRPr kumimoji="0" lang="zh-CN" altLang="da-DK" sz="4000" b="1"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j-cs"/>
            </a:endParaRPr>
          </a:p>
        </p:txBody>
      </p:sp>
      <p:sp>
        <p:nvSpPr>
          <p:cNvPr id="6" name="内容占位符 2"/>
          <p:cNvSpPr txBox="1"/>
          <p:nvPr/>
        </p:nvSpPr>
        <p:spPr>
          <a:xfrm>
            <a:off x="490473" y="1124744"/>
            <a:ext cx="8460432" cy="44496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zh-CN" altLang="en-US" sz="2400" dirty="0"/>
              <a:t>（</a:t>
            </a:r>
            <a:r>
              <a:rPr lang="en-US" altLang="zh-CN" sz="2400" dirty="0"/>
              <a:t>3</a:t>
            </a:r>
            <a:r>
              <a:rPr lang="zh-CN" altLang="en-US" sz="2400" dirty="0"/>
              <a:t>）选择分类器（</a:t>
            </a:r>
            <a:r>
              <a:rPr lang="zh-CN" altLang="en-US" sz="2400" dirty="0">
                <a:solidFill>
                  <a:srgbClr val="FF0000"/>
                </a:solidFill>
              </a:rPr>
              <a:t>实验报告中对比三种分类器的结果</a:t>
            </a:r>
            <a:r>
              <a:rPr lang="zh-CN" altLang="en-US" sz="2400" dirty="0"/>
              <a:t>）：</a:t>
            </a:r>
            <a:endParaRPr lang="en-US" altLang="zh-CN" sz="2400" dirty="0"/>
          </a:p>
          <a:p>
            <a:pPr marL="0" indent="0">
              <a:buNone/>
              <a:defRPr/>
            </a:pPr>
            <a:endParaRPr lang="en-US" altLang="zh-CN" sz="2200" dirty="0"/>
          </a:p>
        </p:txBody>
      </p:sp>
      <p:pic>
        <p:nvPicPr>
          <p:cNvPr id="2" name="图片 1"/>
          <p:cNvPicPr>
            <a:picLocks noChangeAspect="1"/>
          </p:cNvPicPr>
          <p:nvPr/>
        </p:nvPicPr>
        <p:blipFill>
          <a:blip r:embed="rId3"/>
          <a:stretch>
            <a:fillRect/>
          </a:stretch>
        </p:blipFill>
        <p:spPr>
          <a:xfrm>
            <a:off x="2627784" y="1700808"/>
            <a:ext cx="4057680" cy="4648234"/>
          </a:xfrm>
          <a:prstGeom prst="rect">
            <a:avLst/>
          </a:prstGeom>
          <a:ln>
            <a:solidFill>
              <a:schemeClr val="tx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anose="020B0503020204020204" pitchFamily="34" charset="-122"/>
                <a:ea typeface="微软雅黑" panose="020B0503020204020204" pitchFamily="34" charset="-122"/>
                <a:cs typeface="+mj-cs"/>
              </a:defRPr>
            </a:lvl1pPr>
          </a:lstStyle>
          <a:p>
            <a:r>
              <a:rPr lang="en-US" altLang="zh-CN" dirty="0">
                <a:solidFill>
                  <a:schemeClr val="tx1"/>
                </a:solidFill>
              </a:rPr>
              <a:t>5</a:t>
            </a:r>
            <a:r>
              <a:rPr lang="zh-CN" altLang="en-US" dirty="0">
                <a:solidFill>
                  <a:schemeClr val="tx1"/>
                </a:solidFill>
              </a:rPr>
              <a:t>、监督分类</a:t>
            </a:r>
            <a:r>
              <a:rPr lang="en-US" altLang="zh-CN" dirty="0">
                <a:solidFill>
                  <a:schemeClr val="tx1"/>
                </a:solidFill>
              </a:rPr>
              <a:t>——</a:t>
            </a:r>
            <a:r>
              <a:rPr lang="zh-CN" altLang="en-US" dirty="0">
                <a:solidFill>
                  <a:schemeClr val="tx1"/>
                </a:solidFill>
              </a:rPr>
              <a:t>练习</a:t>
            </a:r>
            <a:r>
              <a:rPr lang="en-US" altLang="zh-CN" dirty="0">
                <a:solidFill>
                  <a:schemeClr val="tx1"/>
                </a:solidFill>
              </a:rPr>
              <a:t>10</a:t>
            </a:r>
            <a:endParaRPr kumimoji="0" lang="zh-CN" altLang="da-DK" sz="4000" b="1"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j-cs"/>
            </a:endParaRPr>
          </a:p>
        </p:txBody>
      </p:sp>
      <p:sp>
        <p:nvSpPr>
          <p:cNvPr id="6" name="内容占位符 2"/>
          <p:cNvSpPr txBox="1"/>
          <p:nvPr/>
        </p:nvSpPr>
        <p:spPr>
          <a:xfrm>
            <a:off x="490473" y="1124744"/>
            <a:ext cx="8460432" cy="44496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zh-CN" altLang="en-US" sz="2400" dirty="0"/>
              <a:t>（</a:t>
            </a:r>
            <a:r>
              <a:rPr lang="en-US" altLang="zh-CN" sz="2400" dirty="0"/>
              <a:t>3</a:t>
            </a:r>
            <a:r>
              <a:rPr lang="zh-CN" altLang="en-US" sz="2400" dirty="0"/>
              <a:t>）选择分类器（</a:t>
            </a:r>
            <a:r>
              <a:rPr lang="zh-CN" altLang="en-US" sz="2400" dirty="0">
                <a:solidFill>
                  <a:srgbClr val="FF0000"/>
                </a:solidFill>
              </a:rPr>
              <a:t>实验报告中对比三种分类器的结果</a:t>
            </a:r>
            <a:r>
              <a:rPr lang="zh-CN" altLang="en-US" sz="2400" dirty="0"/>
              <a:t>）：</a:t>
            </a:r>
            <a:endParaRPr lang="en-US" altLang="zh-CN" sz="2400" dirty="0"/>
          </a:p>
          <a:p>
            <a:pPr marL="0" indent="0">
              <a:buNone/>
              <a:defRPr/>
            </a:pPr>
            <a:endParaRPr lang="en-US" altLang="zh-CN" sz="2200" dirty="0"/>
          </a:p>
        </p:txBody>
      </p:sp>
      <p:sp>
        <p:nvSpPr>
          <p:cNvPr id="3" name="矩形 2"/>
          <p:cNvSpPr/>
          <p:nvPr/>
        </p:nvSpPr>
        <p:spPr>
          <a:xfrm>
            <a:off x="7668344" y="2132856"/>
            <a:ext cx="4572000" cy="923330"/>
          </a:xfrm>
          <a:prstGeom prst="rect">
            <a:avLst/>
          </a:prstGeom>
        </p:spPr>
        <p:txBody>
          <a:bodyPr>
            <a:spAutoFit/>
          </a:bodyPr>
          <a:lstStyle/>
          <a:p>
            <a:endParaRPr lang="en-US" altLang="zh-CN" dirty="0">
              <a:solidFill>
                <a:srgbClr val="000000"/>
              </a:solidFill>
              <a:latin typeface="宋体" panose="02010600030101010101" pitchFamily="2" charset="-122"/>
            </a:endParaRPr>
          </a:p>
          <a:p>
            <a:r>
              <a:rPr lang="zh-CN" altLang="en-US" dirty="0"/>
              <a:t> </a:t>
            </a:r>
            <a:br>
              <a:rPr lang="zh-CN" altLang="en-US" dirty="0"/>
            </a:br>
            <a:endParaRPr lang="zh-CN" altLang="en-US" dirty="0"/>
          </a:p>
        </p:txBody>
      </p:sp>
      <p:sp>
        <p:nvSpPr>
          <p:cNvPr id="8" name="矩形 7"/>
          <p:cNvSpPr/>
          <p:nvPr/>
        </p:nvSpPr>
        <p:spPr>
          <a:xfrm>
            <a:off x="125760" y="1700808"/>
            <a:ext cx="8892480" cy="4832092"/>
          </a:xfrm>
          <a:prstGeom prst="rect">
            <a:avLst/>
          </a:prstGeom>
        </p:spPr>
        <p:txBody>
          <a:bodyPr wrap="square">
            <a:spAutoFit/>
          </a:bodyPr>
          <a:lstStyle/>
          <a:p>
            <a:pPr marL="285750" indent="-285750">
              <a:buFont typeface="Arial" panose="020B0604020202020204" pitchFamily="34" charset="0"/>
              <a:buChar char="•"/>
            </a:pPr>
            <a:r>
              <a:rPr lang="zh-CN" altLang="en-US" sz="1400" b="1" dirty="0">
                <a:solidFill>
                  <a:srgbClr val="000000"/>
                </a:solidFill>
                <a:latin typeface="宋体" panose="02010600030101010101" pitchFamily="2" charset="-122"/>
              </a:rPr>
              <a:t>平行六面体（</a:t>
            </a:r>
            <a:r>
              <a:rPr lang="en-US" altLang="zh-CN" sz="1400" b="1" dirty="0">
                <a:solidFill>
                  <a:srgbClr val="000000"/>
                </a:solidFill>
                <a:latin typeface="Calibri" panose="020F0502020204030204" pitchFamily="34" charset="0"/>
              </a:rPr>
              <a:t>Parallelepiped</a:t>
            </a:r>
            <a:r>
              <a:rPr lang="zh-CN" altLang="en-US" sz="1400" b="1" dirty="0">
                <a:solidFill>
                  <a:srgbClr val="000000"/>
                </a:solidFill>
                <a:latin typeface="宋体" panose="02010600030101010101" pitchFamily="2" charset="-122"/>
              </a:rPr>
              <a:t>）</a:t>
            </a:r>
            <a:br>
              <a:rPr lang="zh-CN" altLang="en-US" sz="1400" dirty="0">
                <a:solidFill>
                  <a:srgbClr val="000000"/>
                </a:solidFill>
                <a:latin typeface="宋体" panose="02010600030101010101" pitchFamily="2" charset="-122"/>
              </a:rPr>
            </a:br>
            <a:r>
              <a:rPr lang="zh-CN" altLang="en-US" sz="1400" dirty="0">
                <a:solidFill>
                  <a:srgbClr val="000000"/>
                </a:solidFill>
                <a:latin typeface="宋体" panose="02010600030101010101" pitchFamily="2" charset="-122"/>
              </a:rPr>
              <a:t>    根据训练样本的亮度值形成一个 </a:t>
            </a:r>
            <a:r>
              <a:rPr lang="en-US" altLang="zh-CN" sz="1400" dirty="0">
                <a:solidFill>
                  <a:srgbClr val="000000"/>
                </a:solidFill>
                <a:latin typeface="Calibri" panose="020F0502020204030204" pitchFamily="34" charset="0"/>
              </a:rPr>
              <a:t>n </a:t>
            </a:r>
            <a:r>
              <a:rPr lang="zh-CN" altLang="en-US" sz="1400" dirty="0">
                <a:solidFill>
                  <a:srgbClr val="000000"/>
                </a:solidFill>
                <a:latin typeface="宋体" panose="02010600030101010101" pitchFamily="2" charset="-122"/>
              </a:rPr>
              <a:t>维的平行六面体数据空间，其他像元的光谱值如果落在平行六面体任何一个训练样本所对应的区域，就被划分其对应的类别中。</a:t>
            </a:r>
            <a:endParaRPr lang="en-US" altLang="zh-CN" sz="1400" dirty="0">
              <a:solidFill>
                <a:srgbClr val="000000"/>
              </a:solidFill>
              <a:latin typeface="宋体" panose="02010600030101010101" pitchFamily="2" charset="-122"/>
            </a:endParaRPr>
          </a:p>
          <a:p>
            <a:pPr marL="285750" indent="-285750">
              <a:buFont typeface="Arial" panose="020B0604020202020204" pitchFamily="34" charset="0"/>
              <a:buChar char="•"/>
            </a:pPr>
            <a:r>
              <a:rPr lang="zh-CN" altLang="en-US" sz="1400" b="1" dirty="0">
                <a:solidFill>
                  <a:srgbClr val="000000"/>
                </a:solidFill>
                <a:latin typeface="宋体" panose="02010600030101010101" pitchFamily="2" charset="-122"/>
              </a:rPr>
              <a:t>最小距离（</a:t>
            </a:r>
            <a:r>
              <a:rPr lang="en-US" altLang="zh-CN" sz="1400" b="1" dirty="0">
                <a:solidFill>
                  <a:srgbClr val="000000"/>
                </a:solidFill>
                <a:latin typeface="宋体" panose="02010600030101010101" pitchFamily="2" charset="-122"/>
              </a:rPr>
              <a:t>Minimum Distance</a:t>
            </a:r>
            <a:r>
              <a:rPr lang="zh-CN" altLang="en-US" sz="1400" b="1" dirty="0">
                <a:solidFill>
                  <a:srgbClr val="000000"/>
                </a:solidFill>
                <a:latin typeface="宋体" panose="02010600030101010101" pitchFamily="2" charset="-122"/>
              </a:rPr>
              <a:t>）</a:t>
            </a:r>
            <a:br>
              <a:rPr lang="zh-CN" altLang="en-US" sz="1400" dirty="0">
                <a:solidFill>
                  <a:srgbClr val="000000"/>
                </a:solidFill>
                <a:latin typeface="宋体" panose="02010600030101010101" pitchFamily="2" charset="-122"/>
              </a:rPr>
            </a:br>
            <a:r>
              <a:rPr lang="zh-CN" altLang="en-US" sz="1400" dirty="0">
                <a:solidFill>
                  <a:srgbClr val="000000"/>
                </a:solidFill>
                <a:latin typeface="宋体" panose="02010600030101010101" pitchFamily="2" charset="-122"/>
              </a:rPr>
              <a:t>    利用训练样本数据计算出每一类的均值向量和标准差向量，然后以均值向量作为该类在特征空间中的中心位置，计算输入图像中每个像元到各类中心的距离，到哪一类中心的距离最小，该像元就归入到哪一类。</a:t>
            </a:r>
            <a:endParaRPr lang="en-US" altLang="zh-CN" sz="1400" dirty="0">
              <a:solidFill>
                <a:srgbClr val="000000"/>
              </a:solidFill>
              <a:latin typeface="宋体" panose="02010600030101010101" pitchFamily="2" charset="-122"/>
            </a:endParaRPr>
          </a:p>
          <a:p>
            <a:pPr marL="285750" indent="-285750">
              <a:buFont typeface="Arial" panose="020B0604020202020204" pitchFamily="34" charset="0"/>
              <a:buChar char="•"/>
            </a:pPr>
            <a:r>
              <a:rPr lang="zh-CN" altLang="en-US" sz="1400" b="1" dirty="0">
                <a:solidFill>
                  <a:srgbClr val="000000"/>
                </a:solidFill>
                <a:latin typeface="宋体" panose="02010600030101010101" pitchFamily="2" charset="-122"/>
              </a:rPr>
              <a:t>马氏距离（</a:t>
            </a:r>
            <a:r>
              <a:rPr lang="en-US" altLang="zh-CN" sz="1400" b="1" dirty="0" err="1">
                <a:solidFill>
                  <a:srgbClr val="000000"/>
                </a:solidFill>
                <a:latin typeface="Calibri" panose="020F0502020204030204" pitchFamily="34" charset="0"/>
              </a:rPr>
              <a:t>Mahalanobis</a:t>
            </a:r>
            <a:r>
              <a:rPr lang="en-US" altLang="zh-CN" sz="1400" b="1" dirty="0">
                <a:solidFill>
                  <a:srgbClr val="000000"/>
                </a:solidFill>
                <a:latin typeface="Calibri" panose="020F0502020204030204" pitchFamily="34" charset="0"/>
              </a:rPr>
              <a:t> Distance</a:t>
            </a:r>
            <a:r>
              <a:rPr lang="zh-CN" altLang="en-US" sz="1400" b="1" dirty="0">
                <a:solidFill>
                  <a:srgbClr val="000000"/>
                </a:solidFill>
                <a:latin typeface="宋体" panose="02010600030101010101" pitchFamily="2" charset="-122"/>
              </a:rPr>
              <a:t>）</a:t>
            </a:r>
            <a:br>
              <a:rPr lang="zh-CN" altLang="en-US" sz="1400" dirty="0">
                <a:solidFill>
                  <a:srgbClr val="000000"/>
                </a:solidFill>
                <a:latin typeface="宋体" panose="02010600030101010101" pitchFamily="2" charset="-122"/>
              </a:rPr>
            </a:br>
            <a:r>
              <a:rPr lang="zh-CN" altLang="en-US" sz="1400" dirty="0">
                <a:solidFill>
                  <a:srgbClr val="000000"/>
                </a:solidFill>
                <a:latin typeface="宋体" panose="02010600030101010101" pitchFamily="2" charset="-122"/>
              </a:rPr>
              <a:t>    计算输入图像到各训练样本的协方差距离（一种有效的计算两个未知样本集的相似度的方法），最终技术协方差距离最小的，即为此类别。</a:t>
            </a:r>
            <a:endParaRPr lang="en-US" altLang="zh-CN" sz="1400" dirty="0">
              <a:solidFill>
                <a:srgbClr val="000000"/>
              </a:solidFill>
              <a:latin typeface="宋体" panose="02010600030101010101" pitchFamily="2" charset="-122"/>
            </a:endParaRPr>
          </a:p>
          <a:p>
            <a:pPr marL="285750" indent="-285750">
              <a:buFont typeface="Arial" panose="020B0604020202020204" pitchFamily="34" charset="0"/>
              <a:buChar char="•"/>
            </a:pPr>
            <a:r>
              <a:rPr lang="zh-CN" altLang="en-US" sz="1400" b="1" dirty="0">
                <a:solidFill>
                  <a:srgbClr val="000000"/>
                </a:solidFill>
                <a:latin typeface="宋体" panose="02010600030101010101" pitchFamily="2" charset="-122"/>
              </a:rPr>
              <a:t>最大似然（</a:t>
            </a:r>
            <a:r>
              <a:rPr lang="en-US" altLang="zh-CN" sz="1400" b="1" dirty="0">
                <a:solidFill>
                  <a:srgbClr val="000000"/>
                </a:solidFill>
                <a:latin typeface="Calibri" panose="020F0502020204030204" pitchFamily="34" charset="0"/>
              </a:rPr>
              <a:t>Maximum Likelihood</a:t>
            </a:r>
            <a:r>
              <a:rPr lang="zh-CN" altLang="en-US" sz="1400" b="1" dirty="0">
                <a:solidFill>
                  <a:srgbClr val="000000"/>
                </a:solidFill>
                <a:latin typeface="宋体" panose="02010600030101010101" pitchFamily="2" charset="-122"/>
              </a:rPr>
              <a:t>）</a:t>
            </a:r>
            <a:br>
              <a:rPr lang="zh-CN" altLang="en-US" sz="1400" dirty="0">
                <a:solidFill>
                  <a:srgbClr val="000000"/>
                </a:solidFill>
                <a:latin typeface="宋体" panose="02010600030101010101" pitchFamily="2" charset="-122"/>
              </a:rPr>
            </a:br>
            <a:r>
              <a:rPr lang="zh-CN" altLang="en-US" sz="1400" dirty="0">
                <a:solidFill>
                  <a:srgbClr val="000000"/>
                </a:solidFill>
                <a:latin typeface="宋体" panose="02010600030101010101" pitchFamily="2" charset="-122"/>
              </a:rPr>
              <a:t>    假设每一个波段的每一类统计都呈正态分布，计算给定像元属于某一训练样本的似然度，像元最终被归并到似然度最大的一类当中。</a:t>
            </a:r>
            <a:endParaRPr lang="en-US" altLang="zh-CN" sz="1400" dirty="0">
              <a:solidFill>
                <a:srgbClr val="000000"/>
              </a:solidFill>
              <a:latin typeface="宋体" panose="02010600030101010101" pitchFamily="2" charset="-122"/>
            </a:endParaRPr>
          </a:p>
          <a:p>
            <a:pPr marL="285750" indent="-285750">
              <a:buFont typeface="Arial" panose="020B0604020202020204" pitchFamily="34" charset="0"/>
              <a:buChar char="•"/>
            </a:pPr>
            <a:r>
              <a:rPr lang="zh-CN" altLang="en-US" sz="1400" b="1" dirty="0">
                <a:solidFill>
                  <a:srgbClr val="000000"/>
                </a:solidFill>
                <a:latin typeface="宋体" panose="02010600030101010101" pitchFamily="2" charset="-122"/>
              </a:rPr>
              <a:t>神经网络（</a:t>
            </a:r>
            <a:r>
              <a:rPr lang="en-US" altLang="zh-CN" sz="1400" b="1" dirty="0">
                <a:solidFill>
                  <a:srgbClr val="000000"/>
                </a:solidFill>
                <a:latin typeface="Calibri" panose="020F0502020204030204" pitchFamily="34" charset="0"/>
              </a:rPr>
              <a:t>Neural Net</a:t>
            </a:r>
            <a:r>
              <a:rPr lang="zh-CN" altLang="en-US" sz="1400" b="1" dirty="0">
                <a:solidFill>
                  <a:srgbClr val="000000"/>
                </a:solidFill>
                <a:latin typeface="宋体" panose="02010600030101010101" pitchFamily="2" charset="-122"/>
              </a:rPr>
              <a:t>）</a:t>
            </a:r>
            <a:br>
              <a:rPr lang="zh-CN" altLang="en-US" sz="1400" dirty="0">
                <a:solidFill>
                  <a:srgbClr val="000000"/>
                </a:solidFill>
                <a:latin typeface="宋体" panose="02010600030101010101" pitchFamily="2" charset="-122"/>
              </a:rPr>
            </a:br>
            <a:r>
              <a:rPr lang="zh-CN" altLang="en-US" sz="1400" dirty="0">
                <a:solidFill>
                  <a:srgbClr val="000000"/>
                </a:solidFill>
                <a:latin typeface="宋体" panose="02010600030101010101" pitchFamily="2" charset="-122"/>
              </a:rPr>
              <a:t>    指用计算机模拟人脑的结构，用许多小的处理单元模拟生物的神经元，用算法实现人脑的识别、记忆、思考过程。</a:t>
            </a:r>
            <a:endParaRPr lang="en-US" altLang="zh-CN" sz="1400" dirty="0">
              <a:solidFill>
                <a:srgbClr val="000000"/>
              </a:solidFill>
              <a:latin typeface="宋体" panose="02010600030101010101" pitchFamily="2" charset="-122"/>
            </a:endParaRPr>
          </a:p>
          <a:p>
            <a:pPr marL="285750" indent="-285750">
              <a:buFont typeface="Arial" panose="020B0604020202020204" pitchFamily="34" charset="0"/>
              <a:buChar char="•"/>
            </a:pPr>
            <a:r>
              <a:rPr lang="zh-CN" altLang="en-US" sz="1400" b="1" dirty="0">
                <a:solidFill>
                  <a:srgbClr val="000000"/>
                </a:solidFill>
                <a:latin typeface="宋体" panose="02010600030101010101" pitchFamily="2" charset="-122"/>
              </a:rPr>
              <a:t>支持向量机（</a:t>
            </a:r>
            <a:r>
              <a:rPr lang="en-US" altLang="zh-CN" sz="1400" b="1" dirty="0">
                <a:solidFill>
                  <a:srgbClr val="000000"/>
                </a:solidFill>
                <a:latin typeface="Calibri" panose="020F0502020204030204" pitchFamily="34" charset="0"/>
              </a:rPr>
              <a:t>Support Vector Machine</a:t>
            </a:r>
            <a:r>
              <a:rPr lang="zh-CN" altLang="en-US" sz="1400" b="1" dirty="0">
                <a:solidFill>
                  <a:srgbClr val="000000"/>
                </a:solidFill>
                <a:latin typeface="宋体" panose="02010600030101010101" pitchFamily="2" charset="-122"/>
              </a:rPr>
              <a:t>）</a:t>
            </a:r>
            <a:br>
              <a:rPr lang="zh-CN" altLang="en-US" sz="1400" dirty="0">
                <a:solidFill>
                  <a:srgbClr val="000000"/>
                </a:solidFill>
                <a:latin typeface="宋体" panose="02010600030101010101" pitchFamily="2" charset="-122"/>
              </a:rPr>
            </a:br>
            <a:r>
              <a:rPr lang="zh-CN" altLang="en-US" sz="1400" dirty="0">
                <a:solidFill>
                  <a:srgbClr val="000000"/>
                </a:solidFill>
                <a:latin typeface="宋体" panose="02010600030101010101" pitchFamily="2" charset="-122"/>
              </a:rPr>
              <a:t>    支持向量机分类（</a:t>
            </a:r>
            <a:r>
              <a:rPr lang="en-US" altLang="zh-CN" sz="1400" dirty="0">
                <a:solidFill>
                  <a:srgbClr val="000000"/>
                </a:solidFill>
                <a:latin typeface="Calibri" panose="020F0502020204030204" pitchFamily="34" charset="0"/>
              </a:rPr>
              <a:t>Support Vector Machine </a:t>
            </a:r>
            <a:r>
              <a:rPr lang="zh-CN" altLang="en-US" sz="1400" dirty="0">
                <a:solidFill>
                  <a:srgbClr val="000000"/>
                </a:solidFill>
                <a:latin typeface="宋体" panose="02010600030101010101" pitchFamily="2" charset="-122"/>
              </a:rPr>
              <a:t>或 </a:t>
            </a:r>
            <a:r>
              <a:rPr lang="en-US" altLang="zh-CN" sz="1400" dirty="0">
                <a:solidFill>
                  <a:srgbClr val="000000"/>
                </a:solidFill>
                <a:latin typeface="Calibri" panose="020F0502020204030204" pitchFamily="34" charset="0"/>
              </a:rPr>
              <a:t>SVM</a:t>
            </a:r>
            <a:r>
              <a:rPr lang="zh-CN" altLang="en-US" sz="1400" dirty="0">
                <a:solidFill>
                  <a:srgbClr val="000000"/>
                </a:solidFill>
                <a:latin typeface="宋体" panose="02010600030101010101" pitchFamily="2" charset="-122"/>
              </a:rPr>
              <a:t>）是一种建立在统计学习理论（</a:t>
            </a:r>
            <a:r>
              <a:rPr lang="en-US" altLang="zh-CN" sz="1400" dirty="0">
                <a:solidFill>
                  <a:srgbClr val="000000"/>
                </a:solidFill>
                <a:latin typeface="Calibri" panose="020F0502020204030204" pitchFamily="34" charset="0"/>
              </a:rPr>
              <a:t>Statistical Learning Theory </a:t>
            </a:r>
            <a:r>
              <a:rPr lang="zh-CN" altLang="en-US" sz="1400" dirty="0">
                <a:solidFill>
                  <a:srgbClr val="000000"/>
                </a:solidFill>
                <a:latin typeface="宋体" panose="02010600030101010101" pitchFamily="2" charset="-122"/>
              </a:rPr>
              <a:t>或 </a:t>
            </a:r>
            <a:r>
              <a:rPr lang="en-US" altLang="zh-CN" sz="1400" dirty="0">
                <a:solidFill>
                  <a:srgbClr val="000000"/>
                </a:solidFill>
                <a:latin typeface="Calibri" panose="020F0502020204030204" pitchFamily="34" charset="0"/>
              </a:rPr>
              <a:t>SLT</a:t>
            </a:r>
            <a:r>
              <a:rPr lang="zh-CN" altLang="en-US" sz="1400" dirty="0">
                <a:solidFill>
                  <a:srgbClr val="000000"/>
                </a:solidFill>
                <a:latin typeface="宋体" panose="02010600030101010101" pitchFamily="2" charset="-122"/>
              </a:rPr>
              <a:t>）基础上的机器学习方法。 </a:t>
            </a:r>
            <a:r>
              <a:rPr lang="en-US" altLang="zh-CN" sz="1400" dirty="0">
                <a:solidFill>
                  <a:srgbClr val="000000"/>
                </a:solidFill>
                <a:latin typeface="Calibri" panose="020F0502020204030204" pitchFamily="34" charset="0"/>
              </a:rPr>
              <a:t>SVM </a:t>
            </a:r>
            <a:r>
              <a:rPr lang="zh-CN" altLang="en-US" sz="1400" dirty="0">
                <a:solidFill>
                  <a:srgbClr val="000000"/>
                </a:solidFill>
                <a:latin typeface="宋体" panose="02010600030101010101" pitchFamily="2" charset="-122"/>
              </a:rPr>
              <a:t>可以自动寻找那些对分类有较大区分能力的支持向量，由此构造出分类器，可以将类与类之间的间隔最大化，因而有较好的推广性和较高的分类准确率。</a:t>
            </a:r>
            <a:endParaRPr lang="en-US" altLang="zh-CN" sz="1400" dirty="0">
              <a:solidFill>
                <a:srgbClr val="000000"/>
              </a:solidFill>
              <a:latin typeface="宋体" panose="02010600030101010101" pitchFamily="2" charset="-122"/>
            </a:endParaRPr>
          </a:p>
          <a:p>
            <a:pPr marL="285750" indent="-285750">
              <a:buFont typeface="Arial" panose="020B0604020202020204" pitchFamily="34" charset="0"/>
              <a:buChar char="•"/>
            </a:pPr>
            <a:r>
              <a:rPr lang="zh-CN" altLang="en-US" sz="1400" b="1" dirty="0">
                <a:solidFill>
                  <a:srgbClr val="000000"/>
                </a:solidFill>
                <a:latin typeface="宋体" panose="02010600030101010101" pitchFamily="2" charset="-122"/>
              </a:rPr>
              <a:t>波谱角（</a:t>
            </a:r>
            <a:r>
              <a:rPr lang="en-US" altLang="zh-CN" sz="1400" b="1" dirty="0">
                <a:solidFill>
                  <a:srgbClr val="000000"/>
                </a:solidFill>
                <a:latin typeface="Calibri" panose="020F0502020204030204" pitchFamily="34" charset="0"/>
              </a:rPr>
              <a:t>Spectral Angle Mapper</a:t>
            </a:r>
            <a:r>
              <a:rPr lang="zh-CN" altLang="en-US" sz="1400" b="1" dirty="0">
                <a:solidFill>
                  <a:srgbClr val="000000"/>
                </a:solidFill>
                <a:latin typeface="宋体" panose="02010600030101010101" pitchFamily="2" charset="-122"/>
              </a:rPr>
              <a:t>）</a:t>
            </a:r>
            <a:br>
              <a:rPr lang="zh-CN" altLang="en-US" sz="1400" dirty="0">
                <a:solidFill>
                  <a:srgbClr val="000000"/>
                </a:solidFill>
                <a:latin typeface="宋体" panose="02010600030101010101" pitchFamily="2" charset="-122"/>
              </a:rPr>
            </a:br>
            <a:r>
              <a:rPr lang="zh-CN" altLang="en-US" sz="1400" dirty="0">
                <a:solidFill>
                  <a:srgbClr val="000000"/>
                </a:solidFill>
                <a:latin typeface="宋体" panose="02010600030101010101" pitchFamily="2" charset="-122"/>
              </a:rPr>
              <a:t>    它是在 </a:t>
            </a:r>
            <a:r>
              <a:rPr lang="en-US" altLang="zh-CN" sz="1400" dirty="0">
                <a:solidFill>
                  <a:srgbClr val="000000"/>
                </a:solidFill>
                <a:latin typeface="Calibri" panose="020F0502020204030204" pitchFamily="34" charset="0"/>
              </a:rPr>
              <a:t>N </a:t>
            </a:r>
            <a:r>
              <a:rPr lang="zh-CN" altLang="en-US" sz="1400" dirty="0">
                <a:solidFill>
                  <a:srgbClr val="000000"/>
                </a:solidFill>
                <a:latin typeface="宋体" panose="02010600030101010101" pitchFamily="2" charset="-122"/>
              </a:rPr>
              <a:t>维空间将像元与参照波谱进行匹配，通过计算波谱间的相似度，之后对波谱之间相似度进行角度的对比，较小的角度表示更大的相似度。</a:t>
            </a:r>
            <a:r>
              <a:rPr lang="zh-CN" altLang="en-US" sz="1400" dirty="0"/>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anose="020B0503020204020204" pitchFamily="34" charset="-122"/>
                <a:ea typeface="微软雅黑" panose="020B0503020204020204" pitchFamily="34" charset="-122"/>
                <a:cs typeface="+mj-cs"/>
              </a:defRPr>
            </a:lvl1pPr>
          </a:lstStyle>
          <a:p>
            <a:r>
              <a:rPr lang="en-US" altLang="zh-CN" dirty="0">
                <a:solidFill>
                  <a:schemeClr val="tx1"/>
                </a:solidFill>
              </a:rPr>
              <a:t>5</a:t>
            </a:r>
            <a:r>
              <a:rPr lang="zh-CN" altLang="en-US" dirty="0">
                <a:solidFill>
                  <a:schemeClr val="tx1"/>
                </a:solidFill>
              </a:rPr>
              <a:t>、监督分类</a:t>
            </a:r>
            <a:r>
              <a:rPr lang="en-US" altLang="zh-CN" dirty="0">
                <a:solidFill>
                  <a:schemeClr val="tx1"/>
                </a:solidFill>
              </a:rPr>
              <a:t>——</a:t>
            </a:r>
            <a:r>
              <a:rPr lang="zh-CN" altLang="en-US" dirty="0">
                <a:solidFill>
                  <a:schemeClr val="tx1"/>
                </a:solidFill>
              </a:rPr>
              <a:t>练习</a:t>
            </a:r>
            <a:r>
              <a:rPr lang="en-US" altLang="zh-CN" dirty="0">
                <a:solidFill>
                  <a:schemeClr val="tx1"/>
                </a:solidFill>
              </a:rPr>
              <a:t>10</a:t>
            </a:r>
            <a:endParaRPr kumimoji="0" lang="zh-CN" altLang="da-DK" sz="4000" b="1"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j-cs"/>
            </a:endParaRPr>
          </a:p>
        </p:txBody>
      </p:sp>
      <p:sp>
        <p:nvSpPr>
          <p:cNvPr id="6" name="内容占位符 2"/>
          <p:cNvSpPr txBox="1"/>
          <p:nvPr/>
        </p:nvSpPr>
        <p:spPr>
          <a:xfrm>
            <a:off x="490473" y="1124744"/>
            <a:ext cx="8460432" cy="44496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zh-CN" altLang="en-US" sz="2400" dirty="0"/>
              <a:t>（</a:t>
            </a:r>
            <a:r>
              <a:rPr lang="en-US" altLang="zh-CN" sz="2400" dirty="0"/>
              <a:t>4</a:t>
            </a:r>
            <a:r>
              <a:rPr lang="zh-CN" altLang="en-US" sz="2400" dirty="0"/>
              <a:t>）分类：</a:t>
            </a:r>
            <a:endParaRPr lang="en-US" altLang="zh-CN" sz="2400" dirty="0"/>
          </a:p>
          <a:p>
            <a:pPr marL="0" indent="0">
              <a:buNone/>
              <a:defRPr/>
            </a:pPr>
            <a:endParaRPr lang="en-US" altLang="zh-CN" sz="2200" dirty="0"/>
          </a:p>
        </p:txBody>
      </p:sp>
      <p:sp>
        <p:nvSpPr>
          <p:cNvPr id="3" name="矩形 2"/>
          <p:cNvSpPr/>
          <p:nvPr/>
        </p:nvSpPr>
        <p:spPr>
          <a:xfrm>
            <a:off x="262782" y="1642697"/>
            <a:ext cx="8402007" cy="170687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a:t>在 </a:t>
            </a:r>
            <a:r>
              <a:rPr lang="en-US" altLang="zh-CN" dirty="0"/>
              <a:t>Toolbox/Classification/Supervised Classification </a:t>
            </a:r>
            <a:r>
              <a:rPr lang="zh-CN" altLang="en-US" dirty="0"/>
              <a:t>能找到相应的分类方法。 这里选择支持向量机分类方法。 在 </a:t>
            </a:r>
            <a:r>
              <a:rPr lang="en-US" altLang="zh-CN" dirty="0"/>
              <a:t>toolbox </a:t>
            </a:r>
            <a:r>
              <a:rPr lang="zh-CN" altLang="en-US" dirty="0"/>
              <a:t>中选择</a:t>
            </a:r>
            <a:r>
              <a:rPr lang="en-US" altLang="zh-CN" dirty="0"/>
              <a:t>/Classification/Supervised Classification/Support Vector Machine Classification</a:t>
            </a:r>
            <a:r>
              <a:rPr lang="zh-CN" altLang="en-US" dirty="0"/>
              <a:t>， 选择待分类影像，点击 </a:t>
            </a:r>
            <a:r>
              <a:rPr lang="en-US" altLang="zh-CN" dirty="0"/>
              <a:t>OK</a:t>
            </a:r>
            <a:r>
              <a:rPr lang="zh-CN" altLang="en-US" dirty="0"/>
              <a:t>， 按照默认设置参数输出分类结果。</a:t>
            </a:r>
          </a:p>
        </p:txBody>
      </p:sp>
      <p:pic>
        <p:nvPicPr>
          <p:cNvPr id="4" name="图片 3"/>
          <p:cNvPicPr>
            <a:picLocks noChangeAspect="1"/>
          </p:cNvPicPr>
          <p:nvPr/>
        </p:nvPicPr>
        <p:blipFill>
          <a:blip r:embed="rId3"/>
          <a:stretch>
            <a:fillRect/>
          </a:stretch>
        </p:blipFill>
        <p:spPr>
          <a:xfrm>
            <a:off x="1043608" y="3499659"/>
            <a:ext cx="6695883" cy="2986202"/>
          </a:xfrm>
          <a:prstGeom prst="rect">
            <a:avLst/>
          </a:prstGeom>
          <a:ln>
            <a:solidFill>
              <a:schemeClr val="tx1"/>
            </a:soli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anose="020B0503020204020204" pitchFamily="34" charset="-122"/>
                <a:ea typeface="微软雅黑" panose="020B0503020204020204" pitchFamily="34" charset="-122"/>
                <a:cs typeface="+mj-cs"/>
              </a:defRPr>
            </a:lvl1pPr>
          </a:lstStyle>
          <a:p>
            <a:r>
              <a:rPr lang="en-US" altLang="zh-CN" dirty="0">
                <a:solidFill>
                  <a:schemeClr val="tx1"/>
                </a:solidFill>
              </a:rPr>
              <a:t>5</a:t>
            </a:r>
            <a:r>
              <a:rPr lang="zh-CN" altLang="en-US" dirty="0">
                <a:solidFill>
                  <a:schemeClr val="tx1"/>
                </a:solidFill>
              </a:rPr>
              <a:t>、监督分类</a:t>
            </a:r>
            <a:r>
              <a:rPr lang="en-US" altLang="zh-CN" dirty="0">
                <a:solidFill>
                  <a:schemeClr val="tx1"/>
                </a:solidFill>
              </a:rPr>
              <a:t>——</a:t>
            </a:r>
            <a:r>
              <a:rPr lang="zh-CN" altLang="en-US" dirty="0">
                <a:solidFill>
                  <a:schemeClr val="tx1"/>
                </a:solidFill>
              </a:rPr>
              <a:t>练习</a:t>
            </a:r>
            <a:r>
              <a:rPr lang="en-US" altLang="zh-CN" dirty="0">
                <a:solidFill>
                  <a:schemeClr val="tx1"/>
                </a:solidFill>
              </a:rPr>
              <a:t>10</a:t>
            </a:r>
            <a:endParaRPr kumimoji="0" lang="zh-CN" altLang="da-DK" sz="4000" b="1"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j-cs"/>
            </a:endParaRPr>
          </a:p>
        </p:txBody>
      </p:sp>
      <p:sp>
        <p:nvSpPr>
          <p:cNvPr id="6" name="内容占位符 2"/>
          <p:cNvSpPr txBox="1"/>
          <p:nvPr/>
        </p:nvSpPr>
        <p:spPr>
          <a:xfrm>
            <a:off x="490473" y="1124744"/>
            <a:ext cx="8460432" cy="44496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zh-CN" altLang="en-US" sz="2400" dirty="0"/>
              <a:t>（</a:t>
            </a:r>
            <a:r>
              <a:rPr lang="en-US" altLang="zh-CN" sz="2400" dirty="0"/>
              <a:t>4</a:t>
            </a:r>
            <a:r>
              <a:rPr lang="zh-CN" altLang="en-US" sz="2400" dirty="0"/>
              <a:t>）分类：</a:t>
            </a:r>
            <a:endParaRPr lang="en-US" altLang="zh-CN" sz="2400" dirty="0"/>
          </a:p>
          <a:p>
            <a:pPr marL="0" indent="0">
              <a:buNone/>
              <a:defRPr/>
            </a:pPr>
            <a:endParaRPr lang="en-US" altLang="zh-CN" sz="2200" dirty="0"/>
          </a:p>
        </p:txBody>
      </p:sp>
      <p:pic>
        <p:nvPicPr>
          <p:cNvPr id="7" name="图片 6"/>
          <p:cNvPicPr>
            <a:picLocks noChangeAspect="1"/>
          </p:cNvPicPr>
          <p:nvPr/>
        </p:nvPicPr>
        <p:blipFill>
          <a:blip r:embed="rId3"/>
          <a:stretch>
            <a:fillRect/>
          </a:stretch>
        </p:blipFill>
        <p:spPr>
          <a:xfrm>
            <a:off x="2411760" y="1052736"/>
            <a:ext cx="5800767" cy="54388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anose="020B0503020204020204" pitchFamily="34" charset="-122"/>
                <a:ea typeface="微软雅黑" panose="020B0503020204020204" pitchFamily="34" charset="-122"/>
                <a:cs typeface="+mj-cs"/>
              </a:defRPr>
            </a:lvl1pPr>
          </a:lstStyle>
          <a:p>
            <a:r>
              <a:rPr lang="en-US" altLang="zh-CN" dirty="0">
                <a:solidFill>
                  <a:schemeClr val="tx1"/>
                </a:solidFill>
              </a:rPr>
              <a:t>5</a:t>
            </a:r>
            <a:r>
              <a:rPr lang="zh-CN" altLang="en-US" dirty="0">
                <a:solidFill>
                  <a:schemeClr val="tx1"/>
                </a:solidFill>
              </a:rPr>
              <a:t>、监督分类</a:t>
            </a:r>
            <a:r>
              <a:rPr lang="en-US" altLang="zh-CN" dirty="0">
                <a:solidFill>
                  <a:schemeClr val="tx1"/>
                </a:solidFill>
              </a:rPr>
              <a:t>——</a:t>
            </a:r>
            <a:r>
              <a:rPr lang="zh-CN" altLang="en-US" dirty="0">
                <a:solidFill>
                  <a:schemeClr val="tx1"/>
                </a:solidFill>
              </a:rPr>
              <a:t>练习</a:t>
            </a:r>
            <a:r>
              <a:rPr lang="en-US" altLang="zh-CN" dirty="0">
                <a:solidFill>
                  <a:schemeClr val="tx1"/>
                </a:solidFill>
              </a:rPr>
              <a:t>10</a:t>
            </a:r>
            <a:endParaRPr kumimoji="0" lang="zh-CN" altLang="da-DK" sz="4000" b="1"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j-cs"/>
            </a:endParaRPr>
          </a:p>
        </p:txBody>
      </p:sp>
      <p:sp>
        <p:nvSpPr>
          <p:cNvPr id="6" name="内容占位符 2"/>
          <p:cNvSpPr txBox="1"/>
          <p:nvPr/>
        </p:nvSpPr>
        <p:spPr>
          <a:xfrm>
            <a:off x="490473" y="1124744"/>
            <a:ext cx="8460432" cy="44496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zh-CN" altLang="en-US" sz="2400" dirty="0"/>
              <a:t>（</a:t>
            </a:r>
            <a:r>
              <a:rPr lang="en-US" altLang="zh-CN" sz="2400" dirty="0"/>
              <a:t>4</a:t>
            </a:r>
            <a:r>
              <a:rPr lang="zh-CN" altLang="en-US" sz="2400" dirty="0"/>
              <a:t>）分类：</a:t>
            </a:r>
            <a:endParaRPr lang="en-US" altLang="zh-CN" sz="2400" dirty="0"/>
          </a:p>
          <a:p>
            <a:pPr marL="0" indent="0">
              <a:buNone/>
              <a:defRPr/>
            </a:pPr>
            <a:endParaRPr lang="en-US" altLang="zh-CN" sz="2200" dirty="0"/>
          </a:p>
        </p:txBody>
      </p:sp>
      <p:pic>
        <p:nvPicPr>
          <p:cNvPr id="2" name="图片 1"/>
          <p:cNvPicPr>
            <a:picLocks noChangeAspect="1"/>
          </p:cNvPicPr>
          <p:nvPr/>
        </p:nvPicPr>
        <p:blipFill>
          <a:blip r:embed="rId3"/>
          <a:stretch>
            <a:fillRect/>
          </a:stretch>
        </p:blipFill>
        <p:spPr>
          <a:xfrm>
            <a:off x="683568" y="1844824"/>
            <a:ext cx="7416824" cy="4406348"/>
          </a:xfrm>
          <a:prstGeom prst="rect">
            <a:avLst/>
          </a:prstGeom>
          <a:ln>
            <a:solidFill>
              <a:schemeClr val="tx1"/>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anose="020B0503020204020204" pitchFamily="34" charset="-122"/>
                <a:ea typeface="微软雅黑" panose="020B0503020204020204" pitchFamily="34" charset="-122"/>
                <a:cs typeface="+mj-cs"/>
              </a:defRPr>
            </a:lvl1pPr>
          </a:lstStyle>
          <a:p>
            <a:r>
              <a:rPr lang="en-US" altLang="zh-CN" dirty="0">
                <a:solidFill>
                  <a:schemeClr val="tx1"/>
                </a:solidFill>
              </a:rPr>
              <a:t>5</a:t>
            </a:r>
            <a:r>
              <a:rPr lang="zh-CN" altLang="en-US" dirty="0">
                <a:solidFill>
                  <a:schemeClr val="tx1"/>
                </a:solidFill>
              </a:rPr>
              <a:t>、监督分类</a:t>
            </a:r>
            <a:r>
              <a:rPr lang="en-US" altLang="zh-CN" dirty="0">
                <a:solidFill>
                  <a:schemeClr val="tx1"/>
                </a:solidFill>
              </a:rPr>
              <a:t>——</a:t>
            </a:r>
            <a:r>
              <a:rPr lang="zh-CN" altLang="en-US" dirty="0">
                <a:solidFill>
                  <a:schemeClr val="tx1"/>
                </a:solidFill>
              </a:rPr>
              <a:t>练习</a:t>
            </a:r>
            <a:r>
              <a:rPr lang="en-US" altLang="zh-CN" dirty="0">
                <a:solidFill>
                  <a:schemeClr val="tx1"/>
                </a:solidFill>
              </a:rPr>
              <a:t>10</a:t>
            </a:r>
            <a:endParaRPr kumimoji="0" lang="zh-CN" altLang="da-DK" sz="4000" b="1"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j-cs"/>
            </a:endParaRPr>
          </a:p>
        </p:txBody>
      </p:sp>
      <p:sp>
        <p:nvSpPr>
          <p:cNvPr id="6" name="内容占位符 2"/>
          <p:cNvSpPr txBox="1"/>
          <p:nvPr/>
        </p:nvSpPr>
        <p:spPr>
          <a:xfrm>
            <a:off x="490473" y="1124744"/>
            <a:ext cx="8460432" cy="44496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zh-CN" altLang="en-US" sz="2400" dirty="0"/>
              <a:t>（</a:t>
            </a:r>
            <a:r>
              <a:rPr lang="en-US" altLang="zh-CN" sz="2400" dirty="0"/>
              <a:t>5</a:t>
            </a:r>
            <a:r>
              <a:rPr lang="zh-CN" altLang="en-US" sz="2400" dirty="0"/>
              <a:t>）验证：</a:t>
            </a:r>
            <a:endParaRPr lang="en-US" altLang="zh-CN" sz="2400" dirty="0"/>
          </a:p>
          <a:p>
            <a:pPr marL="0" indent="0">
              <a:buNone/>
              <a:defRPr/>
            </a:pPr>
            <a:endParaRPr lang="en-US" altLang="zh-CN" sz="2200" dirty="0"/>
          </a:p>
        </p:txBody>
      </p:sp>
      <p:sp>
        <p:nvSpPr>
          <p:cNvPr id="8" name="矩形 7"/>
          <p:cNvSpPr/>
          <p:nvPr/>
        </p:nvSpPr>
        <p:spPr>
          <a:xfrm>
            <a:off x="262782" y="1642697"/>
            <a:ext cx="8688123" cy="875881"/>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a:t>重复第（</a:t>
            </a:r>
            <a:r>
              <a:rPr lang="en-US" altLang="zh-CN" dirty="0"/>
              <a:t>2</a:t>
            </a:r>
            <a:r>
              <a:rPr lang="zh-CN" altLang="en-US" dirty="0"/>
              <a:t>）步操作，构建另一验证样本（注意：训练样本和验证样本不要重复）。</a:t>
            </a:r>
            <a:endParaRPr lang="en-US" altLang="zh-CN" dirty="0"/>
          </a:p>
          <a:p>
            <a:pPr marL="285750" indent="-285750">
              <a:lnSpc>
                <a:spcPct val="150000"/>
              </a:lnSpc>
              <a:buFont typeface="Wingdings" panose="05000000000000000000" pitchFamily="2" charset="2"/>
              <a:buChar char="Ø"/>
            </a:pPr>
            <a:r>
              <a:rPr lang="zh-CN" altLang="en-US" dirty="0"/>
              <a:t>（</a:t>
            </a:r>
            <a:r>
              <a:rPr lang="zh-CN" altLang="en-US" dirty="0">
                <a:sym typeface="+mn-ea"/>
              </a:rPr>
              <a:t>也可以直接打开文件中已构建好的验证样本</a:t>
            </a:r>
            <a:r>
              <a:rPr lang="en-US" altLang="zh-CN" dirty="0">
                <a:sym typeface="+mn-ea"/>
              </a:rPr>
              <a:t>                                            </a:t>
            </a:r>
            <a:r>
              <a:rPr lang="zh-CN" altLang="en-US" dirty="0"/>
              <a:t>）</a:t>
            </a:r>
          </a:p>
        </p:txBody>
      </p:sp>
      <p:pic>
        <p:nvPicPr>
          <p:cNvPr id="9" name="图片 8"/>
          <p:cNvPicPr>
            <a:picLocks noChangeAspect="1"/>
          </p:cNvPicPr>
          <p:nvPr/>
        </p:nvPicPr>
        <p:blipFill>
          <a:blip r:embed="rId4"/>
          <a:stretch>
            <a:fillRect/>
          </a:stretch>
        </p:blipFill>
        <p:spPr>
          <a:xfrm>
            <a:off x="5724024" y="2637250"/>
            <a:ext cx="3067072" cy="3381400"/>
          </a:xfrm>
          <a:prstGeom prst="rect">
            <a:avLst/>
          </a:prstGeom>
        </p:spPr>
      </p:pic>
      <p:sp>
        <p:nvSpPr>
          <p:cNvPr id="2" name="矩形 1"/>
          <p:cNvSpPr/>
          <p:nvPr/>
        </p:nvSpPr>
        <p:spPr>
          <a:xfrm>
            <a:off x="262890" y="2493010"/>
            <a:ext cx="5444490" cy="3415030"/>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a:t>在 </a:t>
            </a:r>
            <a:r>
              <a:rPr lang="en-US" altLang="zh-CN" dirty="0"/>
              <a:t>Toolbox </a:t>
            </a:r>
            <a:r>
              <a:rPr lang="zh-CN" altLang="en-US" dirty="0"/>
              <a:t>中， </a:t>
            </a:r>
            <a:r>
              <a:rPr lang="zh-CN" altLang="en-US" dirty="0">
                <a:solidFill>
                  <a:srgbClr val="FF0000"/>
                </a:solidFill>
              </a:rPr>
              <a:t>选择</a:t>
            </a:r>
            <a:r>
              <a:rPr lang="en-US" altLang="zh-CN" dirty="0">
                <a:solidFill>
                  <a:srgbClr val="FF0000"/>
                </a:solidFill>
              </a:rPr>
              <a:t>/Classification/Post Classification/Confusion Matrix Using Ground Truth ROIs</a:t>
            </a:r>
            <a:r>
              <a:rPr lang="zh-CN" altLang="en-US" dirty="0"/>
              <a:t>，选择分类结果（也即上两页中Support Vector Machine Classification Parameters对话框中输出的</a:t>
            </a:r>
            <a:r>
              <a:rPr lang="en-US" altLang="zh-CN" dirty="0"/>
              <a:t>class</a:t>
            </a:r>
            <a:r>
              <a:rPr lang="zh-CN" altLang="en-US" dirty="0"/>
              <a:t>文件），软件会根据分类代码自动匹配，如不正确可以手动更改。点击 </a:t>
            </a:r>
            <a:r>
              <a:rPr lang="en-US" altLang="zh-CN" dirty="0"/>
              <a:t>OK </a:t>
            </a:r>
            <a:r>
              <a:rPr lang="zh-CN" altLang="en-US" dirty="0"/>
              <a:t>后选择报表的表示方法（像素和百分比），点击 </a:t>
            </a:r>
            <a:r>
              <a:rPr lang="en-US" altLang="zh-CN" dirty="0"/>
              <a:t>OK</a:t>
            </a:r>
            <a:r>
              <a:rPr lang="zh-CN" altLang="en-US" dirty="0"/>
              <a:t>，就可以得到精度报表。</a:t>
            </a:r>
          </a:p>
        </p:txBody>
      </p:sp>
      <p:pic>
        <p:nvPicPr>
          <p:cNvPr id="4" name="图片 3"/>
          <p:cNvPicPr>
            <a:picLocks noChangeAspect="1"/>
          </p:cNvPicPr>
          <p:nvPr>
            <p:custDataLst>
              <p:tags r:id="rId1"/>
            </p:custDataLst>
          </p:nvPr>
        </p:nvPicPr>
        <p:blipFill>
          <a:blip r:embed="rId5"/>
          <a:stretch>
            <a:fillRect/>
          </a:stretch>
        </p:blipFill>
        <p:spPr>
          <a:xfrm>
            <a:off x="5219700" y="2165350"/>
            <a:ext cx="2221230" cy="3905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anose="020B0503020204020204" pitchFamily="34" charset="-122"/>
                <a:ea typeface="微软雅黑" panose="020B0503020204020204" pitchFamily="34" charset="-122"/>
                <a:cs typeface="+mj-cs"/>
              </a:defRPr>
            </a:lvl1pPr>
          </a:lstStyle>
          <a:p>
            <a:r>
              <a:rPr lang="en-US" altLang="zh-CN" noProof="0" dirty="0">
                <a:solidFill>
                  <a:prstClr val="black"/>
                </a:solidFill>
              </a:rPr>
              <a:t>3</a:t>
            </a:r>
            <a:r>
              <a:rPr kumimoji="0" lang="zh-CN" altLang="en-US"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t>
            </a:r>
            <a:r>
              <a:rPr lang="en-US" altLang="zh-CN" dirty="0">
                <a:solidFill>
                  <a:prstClr val="black"/>
                </a:solidFill>
              </a:rPr>
              <a:t>ENVI</a:t>
            </a:r>
            <a:r>
              <a:rPr lang="zh-CN" altLang="en-US" dirty="0">
                <a:solidFill>
                  <a:prstClr val="black"/>
                </a:solidFill>
              </a:rPr>
              <a:t>中基于光谱分类方法</a:t>
            </a:r>
            <a:endParaRPr kumimoji="0" lang="zh-CN" altLang="da-DK" sz="4000" b="1"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j-cs"/>
            </a:endParaRPr>
          </a:p>
        </p:txBody>
      </p:sp>
      <p:sp>
        <p:nvSpPr>
          <p:cNvPr id="6" name="内容占位符 2"/>
          <p:cNvSpPr txBox="1"/>
          <p:nvPr/>
        </p:nvSpPr>
        <p:spPr>
          <a:xfrm>
            <a:off x="500063" y="1340768"/>
            <a:ext cx="8104385" cy="44496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000" dirty="0">
                <a:solidFill>
                  <a:schemeClr val="bg1">
                    <a:lumMod val="50000"/>
                  </a:schemeClr>
                </a:solidFill>
              </a:rPr>
              <a:t>非监督分类</a:t>
            </a:r>
            <a:endParaRPr lang="en-US" altLang="zh-CN" sz="2000" dirty="0">
              <a:solidFill>
                <a:schemeClr val="bg1">
                  <a:lumMod val="50000"/>
                </a:schemeClr>
              </a:solidFill>
            </a:endParaRPr>
          </a:p>
          <a:p>
            <a:pPr lvl="1"/>
            <a:r>
              <a:rPr lang="en-US" altLang="zh-CN" sz="2200" dirty="0">
                <a:solidFill>
                  <a:schemeClr val="bg1">
                    <a:lumMod val="50000"/>
                  </a:schemeClr>
                </a:solidFill>
              </a:rPr>
              <a:t>ISODATA</a:t>
            </a:r>
          </a:p>
          <a:p>
            <a:pPr lvl="1"/>
            <a:r>
              <a:rPr lang="en-US" altLang="zh-CN" sz="2200" dirty="0">
                <a:solidFill>
                  <a:schemeClr val="bg1">
                    <a:lumMod val="50000"/>
                  </a:schemeClr>
                </a:solidFill>
              </a:rPr>
              <a:t>K-Means</a:t>
            </a:r>
          </a:p>
          <a:p>
            <a:r>
              <a:rPr lang="zh-CN" altLang="en-US" sz="2000" b="1" dirty="0"/>
              <a:t>监督分类</a:t>
            </a:r>
            <a:endParaRPr lang="en-US" altLang="zh-CN" sz="2000" b="1" dirty="0"/>
          </a:p>
          <a:p>
            <a:pPr lvl="1"/>
            <a:r>
              <a:rPr lang="zh-CN" altLang="en-US" sz="1800" b="1" dirty="0"/>
              <a:t>基于传统统计分析分类器</a:t>
            </a:r>
            <a:endParaRPr lang="en-US" altLang="zh-CN" sz="1800" b="1" dirty="0"/>
          </a:p>
          <a:p>
            <a:pPr lvl="2">
              <a:buFontTx/>
              <a:buChar char="•"/>
            </a:pPr>
            <a:r>
              <a:rPr lang="zh-CN" altLang="en-US" sz="1800" b="1" dirty="0"/>
              <a:t>平行六面体</a:t>
            </a:r>
            <a:endParaRPr lang="en-US" altLang="zh-CN" sz="1800" b="1" dirty="0"/>
          </a:p>
          <a:p>
            <a:pPr lvl="2">
              <a:buFontTx/>
              <a:buChar char="•"/>
            </a:pPr>
            <a:r>
              <a:rPr lang="zh-CN" altLang="en-US" sz="1800" b="1" dirty="0"/>
              <a:t>最小距离</a:t>
            </a:r>
            <a:endParaRPr lang="en-US" altLang="zh-CN" sz="1800" b="1" dirty="0"/>
          </a:p>
          <a:p>
            <a:pPr lvl="2">
              <a:buFontTx/>
              <a:buChar char="•"/>
            </a:pPr>
            <a:r>
              <a:rPr lang="zh-CN" altLang="en-US" sz="1800" b="1" dirty="0"/>
              <a:t>马氏距离</a:t>
            </a:r>
            <a:endParaRPr lang="en-US" altLang="zh-CN" sz="1800" b="1" dirty="0"/>
          </a:p>
          <a:p>
            <a:pPr lvl="2">
              <a:buFontTx/>
              <a:buChar char="•"/>
            </a:pPr>
            <a:r>
              <a:rPr lang="zh-CN" altLang="en-US" sz="1800" b="1" dirty="0"/>
              <a:t>最大似然</a:t>
            </a:r>
            <a:endParaRPr lang="en-US" altLang="zh-CN" sz="1800" b="1" dirty="0"/>
          </a:p>
          <a:p>
            <a:pPr lvl="1"/>
            <a:r>
              <a:rPr lang="zh-CN" altLang="en-US" sz="1800" b="1" dirty="0"/>
              <a:t>基于人工智能分类器</a:t>
            </a:r>
            <a:endParaRPr lang="en-US" altLang="zh-CN" sz="1800" b="1" dirty="0"/>
          </a:p>
          <a:p>
            <a:pPr lvl="2">
              <a:buFontTx/>
              <a:buChar char="•"/>
            </a:pPr>
            <a:r>
              <a:rPr lang="zh-CN" altLang="en-US" sz="1800" b="1" dirty="0"/>
              <a:t>神经网络</a:t>
            </a:r>
            <a:endParaRPr lang="en-US" altLang="zh-CN" sz="1800" b="1" dirty="0"/>
          </a:p>
          <a:p>
            <a:pPr lvl="1"/>
            <a:r>
              <a:rPr lang="zh-CN" altLang="en-US" sz="1800" b="1" dirty="0"/>
              <a:t>基于模式识别分类器</a:t>
            </a:r>
            <a:endParaRPr lang="en-US" altLang="zh-CN" sz="1800" b="1" dirty="0"/>
          </a:p>
          <a:p>
            <a:pPr lvl="2">
              <a:buFontTx/>
              <a:buChar char="•"/>
            </a:pPr>
            <a:r>
              <a:rPr lang="zh-CN" altLang="en-US" sz="1800" b="1" dirty="0"/>
              <a:t>支持向量机</a:t>
            </a:r>
            <a:endParaRPr lang="en-US" altLang="zh-CN" sz="1800" b="1" dirty="0"/>
          </a:p>
          <a:p>
            <a:pPr lvl="2">
              <a:buFontTx/>
              <a:buChar char="•"/>
            </a:pPr>
            <a:r>
              <a:rPr lang="zh-CN" altLang="en-US" sz="1800" b="1" dirty="0"/>
              <a:t>模糊分类</a:t>
            </a:r>
            <a:endParaRPr lang="en-US" altLang="zh-CN" sz="1800" b="1" dirty="0"/>
          </a:p>
        </p:txBody>
      </p:sp>
      <p:pic>
        <p:nvPicPr>
          <p:cNvPr id="7" name="图片 6"/>
          <p:cNvPicPr>
            <a:picLocks noChangeAspect="1"/>
          </p:cNvPicPr>
          <p:nvPr/>
        </p:nvPicPr>
        <p:blipFill>
          <a:blip r:embed="rId3"/>
          <a:stretch>
            <a:fillRect/>
          </a:stretch>
        </p:blipFill>
        <p:spPr>
          <a:xfrm>
            <a:off x="3995936" y="3564565"/>
            <a:ext cx="4754935" cy="2555624"/>
          </a:xfrm>
          <a:prstGeom prst="rect">
            <a:avLst/>
          </a:prstGeom>
        </p:spPr>
      </p:pic>
      <p:pic>
        <p:nvPicPr>
          <p:cNvPr id="8" name="图片 7"/>
          <p:cNvPicPr>
            <a:picLocks noChangeAspect="1"/>
          </p:cNvPicPr>
          <p:nvPr/>
        </p:nvPicPr>
        <p:blipFill>
          <a:blip r:embed="rId4"/>
          <a:stretch>
            <a:fillRect/>
          </a:stretch>
        </p:blipFill>
        <p:spPr>
          <a:xfrm>
            <a:off x="4211960" y="1265839"/>
            <a:ext cx="4754935" cy="243292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anose="020B0503020204020204" pitchFamily="34" charset="-122"/>
                <a:ea typeface="微软雅黑" panose="020B0503020204020204" pitchFamily="34" charset="-122"/>
                <a:cs typeface="+mj-cs"/>
              </a:defRPr>
            </a:lvl1pPr>
          </a:lstStyle>
          <a:p>
            <a:r>
              <a:rPr lang="en-US" altLang="zh-CN" dirty="0">
                <a:solidFill>
                  <a:schemeClr val="tx1"/>
                </a:solidFill>
              </a:rPr>
              <a:t>5</a:t>
            </a:r>
            <a:r>
              <a:rPr lang="zh-CN" altLang="en-US" dirty="0">
                <a:solidFill>
                  <a:schemeClr val="tx1"/>
                </a:solidFill>
              </a:rPr>
              <a:t>、监督分类</a:t>
            </a:r>
            <a:r>
              <a:rPr lang="en-US" altLang="zh-CN" dirty="0">
                <a:solidFill>
                  <a:schemeClr val="tx1"/>
                </a:solidFill>
              </a:rPr>
              <a:t>——</a:t>
            </a:r>
            <a:r>
              <a:rPr lang="zh-CN" altLang="en-US" dirty="0">
                <a:solidFill>
                  <a:schemeClr val="tx1"/>
                </a:solidFill>
              </a:rPr>
              <a:t>练习</a:t>
            </a:r>
            <a:r>
              <a:rPr lang="en-US" altLang="zh-CN" dirty="0">
                <a:solidFill>
                  <a:schemeClr val="tx1"/>
                </a:solidFill>
              </a:rPr>
              <a:t>10</a:t>
            </a:r>
            <a:endParaRPr kumimoji="0" lang="zh-CN" altLang="da-DK" sz="4000" b="1"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j-cs"/>
            </a:endParaRPr>
          </a:p>
        </p:txBody>
      </p:sp>
      <p:sp>
        <p:nvSpPr>
          <p:cNvPr id="6" name="内容占位符 2"/>
          <p:cNvSpPr txBox="1"/>
          <p:nvPr/>
        </p:nvSpPr>
        <p:spPr>
          <a:xfrm>
            <a:off x="490473" y="1124744"/>
            <a:ext cx="8460432" cy="44496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zh-CN" altLang="en-US" sz="2400" dirty="0"/>
              <a:t>（</a:t>
            </a:r>
            <a:r>
              <a:rPr lang="en-US" altLang="zh-CN" sz="2400" dirty="0"/>
              <a:t>5</a:t>
            </a:r>
            <a:r>
              <a:rPr lang="zh-CN" altLang="en-US" sz="2400" dirty="0"/>
              <a:t>）验证：</a:t>
            </a:r>
            <a:endParaRPr lang="en-US" altLang="zh-CN" sz="2400" dirty="0"/>
          </a:p>
          <a:p>
            <a:pPr marL="0" indent="0">
              <a:buNone/>
              <a:defRPr/>
            </a:pPr>
            <a:endParaRPr lang="en-US" altLang="zh-CN" sz="2200" dirty="0"/>
          </a:p>
        </p:txBody>
      </p:sp>
      <p:pic>
        <p:nvPicPr>
          <p:cNvPr id="4" name="图片 3"/>
          <p:cNvPicPr>
            <a:picLocks noChangeAspect="1"/>
          </p:cNvPicPr>
          <p:nvPr/>
        </p:nvPicPr>
        <p:blipFill>
          <a:blip r:embed="rId3"/>
          <a:stretch>
            <a:fillRect/>
          </a:stretch>
        </p:blipFill>
        <p:spPr>
          <a:xfrm>
            <a:off x="241593" y="1700808"/>
            <a:ext cx="4320000" cy="3492000"/>
          </a:xfrm>
          <a:prstGeom prst="rect">
            <a:avLst/>
          </a:prstGeom>
        </p:spPr>
      </p:pic>
      <p:pic>
        <p:nvPicPr>
          <p:cNvPr id="7" name="图片 6"/>
          <p:cNvPicPr>
            <a:picLocks noChangeAspect="1"/>
          </p:cNvPicPr>
          <p:nvPr/>
        </p:nvPicPr>
        <p:blipFill>
          <a:blip r:embed="rId4"/>
          <a:stretch>
            <a:fillRect/>
          </a:stretch>
        </p:blipFill>
        <p:spPr>
          <a:xfrm>
            <a:off x="4630905" y="2996952"/>
            <a:ext cx="4320000" cy="3492000"/>
          </a:xfrm>
          <a:prstGeom prst="rect">
            <a:avLst/>
          </a:prstGeom>
        </p:spPr>
      </p:pic>
      <p:sp>
        <p:nvSpPr>
          <p:cNvPr id="8" name="矩形 7"/>
          <p:cNvSpPr/>
          <p:nvPr/>
        </p:nvSpPr>
        <p:spPr>
          <a:xfrm>
            <a:off x="5076190" y="1948180"/>
            <a:ext cx="3424555" cy="645160"/>
          </a:xfrm>
          <a:prstGeom prst="rect">
            <a:avLst/>
          </a:prstGeom>
        </p:spPr>
        <p:txBody>
          <a:bodyPr wrap="square">
            <a:spAutoFit/>
          </a:bodyPr>
          <a:lstStyle/>
          <a:p>
            <a:r>
              <a:rPr lang="zh-CN" altLang="en-US" dirty="0">
                <a:solidFill>
                  <a:srgbClr val="FF0000"/>
                </a:solidFill>
              </a:rPr>
              <a:t>实验报告中对比三种分类器结果评价中的总体精度和</a:t>
            </a:r>
            <a:r>
              <a:rPr lang="en-US" altLang="zh-CN" dirty="0">
                <a:solidFill>
                  <a:srgbClr val="FF0000"/>
                </a:solidFill>
              </a:rPr>
              <a:t>Kappa</a:t>
            </a:r>
            <a:r>
              <a:rPr lang="zh-CN" altLang="en-US" dirty="0">
                <a:solidFill>
                  <a:srgbClr val="FF0000"/>
                </a:solidFill>
              </a:rPr>
              <a:t>系数</a:t>
            </a:r>
            <a:endParaRPr lang="zh-CN" altLang="en-US" dirty="0"/>
          </a:p>
        </p:txBody>
      </p:sp>
      <p:sp>
        <p:nvSpPr>
          <p:cNvPr id="9" name="椭圆 8"/>
          <p:cNvSpPr/>
          <p:nvPr/>
        </p:nvSpPr>
        <p:spPr>
          <a:xfrm>
            <a:off x="193094" y="1988840"/>
            <a:ext cx="2578705" cy="504056"/>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a:stCxn id="9" idx="6"/>
          </p:cNvCxnSpPr>
          <p:nvPr/>
        </p:nvCxnSpPr>
        <p:spPr>
          <a:xfrm flipV="1">
            <a:off x="2771799" y="2132856"/>
            <a:ext cx="2304257" cy="1080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231" y="2047682"/>
            <a:ext cx="8335538" cy="276263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anose="020B0503020204020204" pitchFamily="34" charset="-122"/>
                <a:ea typeface="微软雅黑" panose="020B0503020204020204" pitchFamily="34" charset="-122"/>
                <a:cs typeface="+mj-cs"/>
              </a:defRPr>
            </a:lvl1pPr>
          </a:lstStyle>
          <a:p>
            <a:r>
              <a:rPr lang="en-US" altLang="zh-CN" noProof="0" dirty="0">
                <a:solidFill>
                  <a:prstClr val="black"/>
                </a:solidFill>
              </a:rPr>
              <a:t>4</a:t>
            </a:r>
            <a:r>
              <a:rPr kumimoji="0" lang="zh-CN" altLang="en-US"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t>
            </a:r>
            <a:r>
              <a:rPr lang="zh-CN" altLang="en-US" dirty="0">
                <a:solidFill>
                  <a:prstClr val="black"/>
                </a:solidFill>
              </a:rPr>
              <a:t>监督分类</a:t>
            </a:r>
            <a:endParaRPr kumimoji="0" lang="zh-CN" altLang="da-DK" sz="4000" b="1"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j-cs"/>
            </a:endParaRPr>
          </a:p>
        </p:txBody>
      </p:sp>
      <p:sp>
        <p:nvSpPr>
          <p:cNvPr id="9" name="AutoShape 3"/>
          <p:cNvSpPr>
            <a:spLocks noChangeAspect="1" noChangeArrowheads="1"/>
          </p:cNvSpPr>
          <p:nvPr/>
        </p:nvSpPr>
        <p:spPr bwMode="auto">
          <a:xfrm>
            <a:off x="2339752" y="1556792"/>
            <a:ext cx="40894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chemeClr val="bg1"/>
              </a:solidFill>
              <a:latin typeface="宋体" panose="02010600030101010101" pitchFamily="2" charset="-122"/>
            </a:endParaRPr>
          </a:p>
        </p:txBody>
      </p:sp>
      <p:sp>
        <p:nvSpPr>
          <p:cNvPr id="10" name="Text Box 4"/>
          <p:cNvSpPr txBox="1">
            <a:spLocks noChangeArrowheads="1"/>
          </p:cNvSpPr>
          <p:nvPr/>
        </p:nvSpPr>
        <p:spPr bwMode="auto">
          <a:xfrm>
            <a:off x="2195290" y="1564729"/>
            <a:ext cx="2428875" cy="455613"/>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a:lstStyle/>
          <a:p>
            <a:pPr algn="ctr" fontAlgn="auto">
              <a:spcBef>
                <a:spcPts val="0"/>
              </a:spcBef>
              <a:spcAft>
                <a:spcPts val="0"/>
              </a:spcAft>
              <a:defRPr/>
            </a:pPr>
            <a:r>
              <a:rPr lang="zh-CN" altLang="en-US" sz="2000" b="1" dirty="0">
                <a:solidFill>
                  <a:schemeClr val="tx1"/>
                </a:solidFill>
                <a:latin typeface="Times New Roman" panose="02020603050405020304" pitchFamily="18" charset="0"/>
              </a:rPr>
              <a:t>类别定义</a:t>
            </a:r>
            <a:r>
              <a:rPr lang="en-US" altLang="zh-CN" sz="2000" b="1" dirty="0">
                <a:solidFill>
                  <a:schemeClr val="tx1"/>
                </a:solidFill>
                <a:latin typeface="Times New Roman" panose="02020603050405020304" pitchFamily="18" charset="0"/>
              </a:rPr>
              <a:t>/</a:t>
            </a:r>
            <a:r>
              <a:rPr lang="zh-CN" altLang="en-US" sz="2000" b="1" dirty="0">
                <a:solidFill>
                  <a:schemeClr val="tx1"/>
                </a:solidFill>
                <a:latin typeface="Times New Roman" panose="02020603050405020304" pitchFamily="18" charset="0"/>
              </a:rPr>
              <a:t>特征判别</a:t>
            </a:r>
            <a:endParaRPr lang="zh-CN" altLang="en-US" sz="2000" b="1" dirty="0">
              <a:solidFill>
                <a:schemeClr val="tx1"/>
              </a:solidFill>
            </a:endParaRPr>
          </a:p>
          <a:p>
            <a:pPr algn="ctr" fontAlgn="auto">
              <a:spcBef>
                <a:spcPts val="0"/>
              </a:spcBef>
              <a:spcAft>
                <a:spcPts val="0"/>
              </a:spcAft>
              <a:defRPr/>
            </a:pPr>
            <a:endParaRPr lang="zh-CN" altLang="en-US" sz="2000" b="1" dirty="0">
              <a:solidFill>
                <a:schemeClr val="tx1"/>
              </a:solidFill>
            </a:endParaRPr>
          </a:p>
        </p:txBody>
      </p:sp>
      <p:sp>
        <p:nvSpPr>
          <p:cNvPr id="11" name="Text Box 5"/>
          <p:cNvSpPr txBox="1">
            <a:spLocks noChangeArrowheads="1"/>
          </p:cNvSpPr>
          <p:nvPr/>
        </p:nvSpPr>
        <p:spPr bwMode="auto">
          <a:xfrm>
            <a:off x="2347690" y="3842792"/>
            <a:ext cx="1882775" cy="455612"/>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a:lstStyle/>
          <a:p>
            <a:pPr algn="ctr" fontAlgn="auto">
              <a:spcBef>
                <a:spcPts val="0"/>
              </a:spcBef>
              <a:spcAft>
                <a:spcPts val="0"/>
              </a:spcAft>
              <a:defRPr/>
            </a:pPr>
            <a:r>
              <a:rPr lang="zh-CN" altLang="en-US" sz="2000" b="1" dirty="0">
                <a:solidFill>
                  <a:schemeClr val="tx1"/>
                </a:solidFill>
                <a:latin typeface="Times New Roman" panose="02020603050405020304" pitchFamily="18" charset="0"/>
              </a:rPr>
              <a:t>影像分类</a:t>
            </a:r>
            <a:endParaRPr lang="zh-CN" altLang="en-US" sz="2000" b="1" dirty="0">
              <a:solidFill>
                <a:schemeClr val="tx1"/>
              </a:solidFill>
            </a:endParaRPr>
          </a:p>
        </p:txBody>
      </p:sp>
      <p:sp>
        <p:nvSpPr>
          <p:cNvPr id="12" name="Text Box 6"/>
          <p:cNvSpPr txBox="1">
            <a:spLocks noChangeArrowheads="1"/>
          </p:cNvSpPr>
          <p:nvPr/>
        </p:nvSpPr>
        <p:spPr bwMode="auto">
          <a:xfrm>
            <a:off x="2347690" y="3082379"/>
            <a:ext cx="1882775" cy="455613"/>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a:lstStyle/>
          <a:p>
            <a:pPr algn="ctr" fontAlgn="auto">
              <a:spcBef>
                <a:spcPts val="0"/>
              </a:spcBef>
              <a:spcAft>
                <a:spcPts val="0"/>
              </a:spcAft>
              <a:defRPr/>
            </a:pPr>
            <a:r>
              <a:rPr lang="zh-CN" altLang="en-US" sz="2000" b="1" dirty="0">
                <a:solidFill>
                  <a:schemeClr val="tx1"/>
                </a:solidFill>
                <a:latin typeface="Times New Roman" panose="02020603050405020304" pitchFamily="18" charset="0"/>
              </a:rPr>
              <a:t>分类器选择</a:t>
            </a:r>
            <a:endParaRPr lang="zh-CN" altLang="en-US" sz="2000" b="1" dirty="0">
              <a:solidFill>
                <a:schemeClr val="tx1"/>
              </a:solidFill>
            </a:endParaRPr>
          </a:p>
        </p:txBody>
      </p:sp>
      <p:sp>
        <p:nvSpPr>
          <p:cNvPr id="13" name="Text Box 7"/>
          <p:cNvSpPr txBox="1">
            <a:spLocks noChangeArrowheads="1"/>
          </p:cNvSpPr>
          <p:nvPr/>
        </p:nvSpPr>
        <p:spPr bwMode="auto">
          <a:xfrm>
            <a:off x="2347690" y="2323554"/>
            <a:ext cx="1882775" cy="455613"/>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a:lstStyle/>
          <a:p>
            <a:pPr algn="ctr" fontAlgn="auto">
              <a:spcBef>
                <a:spcPts val="0"/>
              </a:spcBef>
              <a:spcAft>
                <a:spcPts val="0"/>
              </a:spcAft>
              <a:defRPr/>
            </a:pPr>
            <a:r>
              <a:rPr lang="zh-CN" altLang="en-US" sz="2000" b="1" dirty="0">
                <a:solidFill>
                  <a:schemeClr val="tx1"/>
                </a:solidFill>
                <a:latin typeface="Times New Roman" panose="02020603050405020304" pitchFamily="18" charset="0"/>
              </a:rPr>
              <a:t>样本选择</a:t>
            </a:r>
            <a:endParaRPr lang="zh-CN" altLang="en-US" sz="2000" b="1" dirty="0">
              <a:solidFill>
                <a:schemeClr val="tx1"/>
              </a:solidFill>
            </a:endParaRPr>
          </a:p>
        </p:txBody>
      </p:sp>
      <p:sp>
        <p:nvSpPr>
          <p:cNvPr id="14" name="Text Box 8"/>
          <p:cNvSpPr txBox="1">
            <a:spLocks noChangeArrowheads="1"/>
          </p:cNvSpPr>
          <p:nvPr/>
        </p:nvSpPr>
        <p:spPr bwMode="auto">
          <a:xfrm>
            <a:off x="2347690" y="4601617"/>
            <a:ext cx="1881187" cy="455612"/>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a:lstStyle/>
          <a:p>
            <a:pPr algn="ctr" fontAlgn="auto">
              <a:spcBef>
                <a:spcPts val="0"/>
              </a:spcBef>
              <a:spcAft>
                <a:spcPts val="0"/>
              </a:spcAft>
              <a:defRPr/>
            </a:pPr>
            <a:r>
              <a:rPr lang="zh-CN" altLang="en-US" sz="2000" b="1" dirty="0">
                <a:solidFill>
                  <a:schemeClr val="tx1"/>
                </a:solidFill>
              </a:rPr>
              <a:t>分类后处理</a:t>
            </a:r>
          </a:p>
        </p:txBody>
      </p:sp>
      <p:sp>
        <p:nvSpPr>
          <p:cNvPr id="15" name="Text Box 9"/>
          <p:cNvSpPr txBox="1">
            <a:spLocks noChangeArrowheads="1"/>
          </p:cNvSpPr>
          <p:nvPr/>
        </p:nvSpPr>
        <p:spPr bwMode="auto">
          <a:xfrm>
            <a:off x="2347690" y="5362029"/>
            <a:ext cx="1881187" cy="454025"/>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a:lstStyle/>
          <a:p>
            <a:pPr algn="ctr" fontAlgn="auto">
              <a:spcBef>
                <a:spcPts val="0"/>
              </a:spcBef>
              <a:spcAft>
                <a:spcPts val="0"/>
              </a:spcAft>
              <a:defRPr/>
            </a:pPr>
            <a:r>
              <a:rPr lang="zh-CN" altLang="en-US" sz="2000" b="1">
                <a:solidFill>
                  <a:schemeClr val="tx1"/>
                </a:solidFill>
                <a:latin typeface="Times New Roman" panose="02020603050405020304" pitchFamily="18" charset="0"/>
              </a:rPr>
              <a:t>结果验证</a:t>
            </a:r>
            <a:endParaRPr lang="zh-CN" altLang="en-US" sz="2000" b="1">
              <a:solidFill>
                <a:schemeClr val="tx1"/>
              </a:solidFill>
            </a:endParaRPr>
          </a:p>
        </p:txBody>
      </p:sp>
      <p:sp>
        <p:nvSpPr>
          <p:cNvPr id="16" name="Line 10"/>
          <p:cNvSpPr>
            <a:spLocks noChangeShapeType="1"/>
          </p:cNvSpPr>
          <p:nvPr/>
        </p:nvSpPr>
        <p:spPr bwMode="auto">
          <a:xfrm>
            <a:off x="3287490" y="2020342"/>
            <a:ext cx="0" cy="303212"/>
          </a:xfrm>
          <a:prstGeom prst="line">
            <a:avLst/>
          </a:prstGeom>
          <a:ln>
            <a:solidFill>
              <a:schemeClr val="tx1"/>
            </a:solidFill>
            <a:tailEnd type="triangle" w="med" len="med"/>
          </a:ln>
        </p:spPr>
        <p:style>
          <a:lnRef idx="2">
            <a:schemeClr val="dk1"/>
          </a:lnRef>
          <a:fillRef idx="1">
            <a:schemeClr val="lt1"/>
          </a:fillRef>
          <a:effectRef idx="0">
            <a:schemeClr val="dk1"/>
          </a:effectRef>
          <a:fontRef idx="minor">
            <a:schemeClr val="dk1"/>
          </a:fontRef>
        </p:style>
        <p:txBody>
          <a:bodyPr/>
          <a:lstStyle/>
          <a:p>
            <a:pPr fontAlgn="auto">
              <a:spcBef>
                <a:spcPts val="0"/>
              </a:spcBef>
              <a:spcAft>
                <a:spcPts val="0"/>
              </a:spcAft>
              <a:defRPr/>
            </a:pPr>
            <a:endParaRPr lang="zh-CN" altLang="en-US" b="1">
              <a:solidFill>
                <a:schemeClr val="tx1"/>
              </a:solidFill>
            </a:endParaRPr>
          </a:p>
        </p:txBody>
      </p:sp>
      <p:sp>
        <p:nvSpPr>
          <p:cNvPr id="17" name="Line 11"/>
          <p:cNvSpPr>
            <a:spLocks noChangeShapeType="1"/>
          </p:cNvSpPr>
          <p:nvPr/>
        </p:nvSpPr>
        <p:spPr bwMode="auto">
          <a:xfrm>
            <a:off x="3287490" y="5057229"/>
            <a:ext cx="1587" cy="303213"/>
          </a:xfrm>
          <a:prstGeom prst="line">
            <a:avLst/>
          </a:prstGeom>
          <a:ln>
            <a:solidFill>
              <a:schemeClr val="tx1"/>
            </a:solidFill>
            <a:tailEnd type="triangle" w="med" len="med"/>
          </a:ln>
        </p:spPr>
        <p:style>
          <a:lnRef idx="2">
            <a:schemeClr val="dk1"/>
          </a:lnRef>
          <a:fillRef idx="1">
            <a:schemeClr val="lt1"/>
          </a:fillRef>
          <a:effectRef idx="0">
            <a:schemeClr val="dk1"/>
          </a:effectRef>
          <a:fontRef idx="minor">
            <a:schemeClr val="dk1"/>
          </a:fontRef>
        </p:style>
        <p:txBody>
          <a:bodyPr/>
          <a:lstStyle/>
          <a:p>
            <a:pPr fontAlgn="auto">
              <a:spcBef>
                <a:spcPts val="0"/>
              </a:spcBef>
              <a:spcAft>
                <a:spcPts val="0"/>
              </a:spcAft>
              <a:defRPr/>
            </a:pPr>
            <a:endParaRPr lang="zh-CN" altLang="en-US" b="1">
              <a:solidFill>
                <a:schemeClr val="tx1"/>
              </a:solidFill>
            </a:endParaRPr>
          </a:p>
        </p:txBody>
      </p:sp>
      <p:sp>
        <p:nvSpPr>
          <p:cNvPr id="18" name="Line 12"/>
          <p:cNvSpPr>
            <a:spLocks noChangeShapeType="1"/>
          </p:cNvSpPr>
          <p:nvPr/>
        </p:nvSpPr>
        <p:spPr bwMode="auto">
          <a:xfrm>
            <a:off x="3287490" y="4298404"/>
            <a:ext cx="1587" cy="303213"/>
          </a:xfrm>
          <a:prstGeom prst="line">
            <a:avLst/>
          </a:prstGeom>
          <a:ln>
            <a:solidFill>
              <a:schemeClr val="tx1"/>
            </a:solidFill>
            <a:tailEnd type="triangle" w="med" len="med"/>
          </a:ln>
        </p:spPr>
        <p:style>
          <a:lnRef idx="2">
            <a:schemeClr val="dk1"/>
          </a:lnRef>
          <a:fillRef idx="1">
            <a:schemeClr val="lt1"/>
          </a:fillRef>
          <a:effectRef idx="0">
            <a:schemeClr val="dk1"/>
          </a:effectRef>
          <a:fontRef idx="minor">
            <a:schemeClr val="dk1"/>
          </a:fontRef>
        </p:style>
        <p:txBody>
          <a:bodyPr/>
          <a:lstStyle/>
          <a:p>
            <a:pPr fontAlgn="auto">
              <a:spcBef>
                <a:spcPts val="0"/>
              </a:spcBef>
              <a:spcAft>
                <a:spcPts val="0"/>
              </a:spcAft>
              <a:defRPr/>
            </a:pPr>
            <a:endParaRPr lang="zh-CN" altLang="en-US" b="1">
              <a:solidFill>
                <a:schemeClr val="tx1"/>
              </a:solidFill>
            </a:endParaRPr>
          </a:p>
        </p:txBody>
      </p:sp>
      <p:sp>
        <p:nvSpPr>
          <p:cNvPr id="19" name="Line 13"/>
          <p:cNvSpPr>
            <a:spLocks noChangeShapeType="1"/>
          </p:cNvSpPr>
          <p:nvPr/>
        </p:nvSpPr>
        <p:spPr bwMode="auto">
          <a:xfrm>
            <a:off x="3287490" y="3537992"/>
            <a:ext cx="1587" cy="304800"/>
          </a:xfrm>
          <a:prstGeom prst="line">
            <a:avLst/>
          </a:prstGeom>
          <a:ln>
            <a:solidFill>
              <a:schemeClr val="tx1"/>
            </a:solidFill>
            <a:tailEnd type="triangle" w="med" len="med"/>
          </a:ln>
        </p:spPr>
        <p:style>
          <a:lnRef idx="2">
            <a:schemeClr val="dk1"/>
          </a:lnRef>
          <a:fillRef idx="1">
            <a:schemeClr val="lt1"/>
          </a:fillRef>
          <a:effectRef idx="0">
            <a:schemeClr val="dk1"/>
          </a:effectRef>
          <a:fontRef idx="minor">
            <a:schemeClr val="dk1"/>
          </a:fontRef>
        </p:style>
        <p:txBody>
          <a:bodyPr/>
          <a:lstStyle/>
          <a:p>
            <a:pPr fontAlgn="auto">
              <a:spcBef>
                <a:spcPts val="0"/>
              </a:spcBef>
              <a:spcAft>
                <a:spcPts val="0"/>
              </a:spcAft>
              <a:defRPr/>
            </a:pPr>
            <a:endParaRPr lang="zh-CN" altLang="en-US" b="1">
              <a:solidFill>
                <a:schemeClr val="tx1"/>
              </a:solidFill>
            </a:endParaRPr>
          </a:p>
        </p:txBody>
      </p:sp>
      <p:sp>
        <p:nvSpPr>
          <p:cNvPr id="20" name="Line 14"/>
          <p:cNvSpPr>
            <a:spLocks noChangeShapeType="1"/>
          </p:cNvSpPr>
          <p:nvPr/>
        </p:nvSpPr>
        <p:spPr bwMode="auto">
          <a:xfrm>
            <a:off x="3287490" y="2779167"/>
            <a:ext cx="1587" cy="303212"/>
          </a:xfrm>
          <a:prstGeom prst="line">
            <a:avLst/>
          </a:prstGeom>
          <a:ln>
            <a:solidFill>
              <a:schemeClr val="tx1"/>
            </a:solidFill>
            <a:tailEnd type="triangle" w="med" len="med"/>
          </a:ln>
        </p:spPr>
        <p:style>
          <a:lnRef idx="2">
            <a:schemeClr val="dk1"/>
          </a:lnRef>
          <a:fillRef idx="1">
            <a:schemeClr val="lt1"/>
          </a:fillRef>
          <a:effectRef idx="0">
            <a:schemeClr val="dk1"/>
          </a:effectRef>
          <a:fontRef idx="minor">
            <a:schemeClr val="dk1"/>
          </a:fontRef>
        </p:style>
        <p:txBody>
          <a:bodyPr/>
          <a:lstStyle/>
          <a:p>
            <a:pPr fontAlgn="auto">
              <a:spcBef>
                <a:spcPts val="0"/>
              </a:spcBef>
              <a:spcAft>
                <a:spcPts val="0"/>
              </a:spcAft>
              <a:defRPr/>
            </a:pPr>
            <a:endParaRPr lang="zh-CN" altLang="en-US" b="1">
              <a:solidFill>
                <a:schemeClr val="tx1"/>
              </a:solidFill>
            </a:endParaRPr>
          </a:p>
        </p:txBody>
      </p:sp>
      <p:sp>
        <p:nvSpPr>
          <p:cNvPr id="21" name="AutoShape 15"/>
          <p:cNvSpPr/>
          <p:nvPr/>
        </p:nvSpPr>
        <p:spPr bwMode="auto">
          <a:xfrm>
            <a:off x="4712286" y="2052885"/>
            <a:ext cx="469900" cy="2514600"/>
          </a:xfrm>
          <a:prstGeom prst="leftBrace">
            <a:avLst>
              <a:gd name="adj1" fmla="val 44595"/>
              <a:gd name="adj2" fmla="val 50000"/>
            </a:avLst>
          </a:prstGeom>
          <a:noFill/>
          <a:ln>
            <a:solidFill>
              <a:schemeClr val="tx1"/>
            </a:solidFill>
          </a:ln>
        </p:spPr>
        <p:style>
          <a:lnRef idx="2">
            <a:schemeClr val="dk1"/>
          </a:lnRef>
          <a:fillRef idx="1">
            <a:schemeClr val="lt1"/>
          </a:fillRef>
          <a:effectRef idx="0">
            <a:schemeClr val="dk1"/>
          </a:effectRef>
          <a:fontRef idx="minor">
            <a:schemeClr val="dk1"/>
          </a:fontRef>
        </p:style>
        <p:txBody>
          <a:bodyPr/>
          <a:lstStyle/>
          <a:p>
            <a:pPr fontAlgn="auto">
              <a:spcBef>
                <a:spcPts val="0"/>
              </a:spcBef>
              <a:spcAft>
                <a:spcPts val="0"/>
              </a:spcAft>
              <a:defRPr/>
            </a:pPr>
            <a:endParaRPr lang="zh-CN" altLang="en-US" b="1">
              <a:solidFill>
                <a:schemeClr val="bg1"/>
              </a:solidFill>
            </a:endParaRPr>
          </a:p>
        </p:txBody>
      </p:sp>
      <p:sp>
        <p:nvSpPr>
          <p:cNvPr id="22" name="Text Box 16"/>
          <p:cNvSpPr txBox="1">
            <a:spLocks noChangeArrowheads="1"/>
          </p:cNvSpPr>
          <p:nvPr/>
        </p:nvSpPr>
        <p:spPr bwMode="auto">
          <a:xfrm>
            <a:off x="4975002" y="1931256"/>
            <a:ext cx="2438400" cy="2665412"/>
          </a:xfrm>
          <a:prstGeom prst="rect">
            <a:avLst/>
          </a:prstGeom>
          <a:noFill/>
          <a:ln w="12700">
            <a:noFill/>
            <a:miter lim="800000"/>
          </a:ln>
        </p:spPr>
        <p:txBody>
          <a:bodyPr tIns="0" bIns="0"/>
          <a:lstStyle/>
          <a:p>
            <a:pPr lvl="1" fontAlgn="auto">
              <a:spcBef>
                <a:spcPts val="0"/>
              </a:spcBef>
              <a:spcAft>
                <a:spcPts val="0"/>
              </a:spcAft>
              <a:defRPr/>
            </a:pPr>
            <a:r>
              <a:rPr lang="zh-CN" altLang="en-US" dirty="0">
                <a:solidFill>
                  <a:srgbClr val="0000FF"/>
                </a:solidFill>
                <a:latin typeface="+mn-lt"/>
              </a:rPr>
              <a:t>平行六面体</a:t>
            </a:r>
          </a:p>
          <a:p>
            <a:pPr lvl="1" fontAlgn="auto">
              <a:spcBef>
                <a:spcPts val="0"/>
              </a:spcBef>
              <a:spcAft>
                <a:spcPts val="0"/>
              </a:spcAft>
              <a:defRPr/>
            </a:pPr>
            <a:r>
              <a:rPr lang="zh-CN" altLang="en-US" dirty="0">
                <a:solidFill>
                  <a:srgbClr val="0000FF"/>
                </a:solidFill>
                <a:latin typeface="+mn-lt"/>
              </a:rPr>
              <a:t>最小距离</a:t>
            </a:r>
          </a:p>
          <a:p>
            <a:pPr lvl="1" fontAlgn="auto">
              <a:spcBef>
                <a:spcPts val="0"/>
              </a:spcBef>
              <a:spcAft>
                <a:spcPts val="0"/>
              </a:spcAft>
              <a:defRPr/>
            </a:pPr>
            <a:r>
              <a:rPr lang="zh-CN" altLang="en-US" dirty="0">
                <a:solidFill>
                  <a:srgbClr val="0000FF"/>
                </a:solidFill>
                <a:latin typeface="+mn-lt"/>
              </a:rPr>
              <a:t>马氏距离</a:t>
            </a:r>
          </a:p>
          <a:p>
            <a:pPr lvl="1" fontAlgn="auto">
              <a:spcBef>
                <a:spcPts val="0"/>
              </a:spcBef>
              <a:spcAft>
                <a:spcPts val="0"/>
              </a:spcAft>
              <a:defRPr/>
            </a:pPr>
            <a:r>
              <a:rPr lang="zh-CN" altLang="en-US" dirty="0">
                <a:solidFill>
                  <a:srgbClr val="0000FF"/>
                </a:solidFill>
                <a:latin typeface="+mn-lt"/>
              </a:rPr>
              <a:t>最大似然</a:t>
            </a:r>
          </a:p>
          <a:p>
            <a:pPr lvl="1" fontAlgn="auto">
              <a:spcBef>
                <a:spcPts val="0"/>
              </a:spcBef>
              <a:spcAft>
                <a:spcPts val="0"/>
              </a:spcAft>
              <a:defRPr/>
            </a:pPr>
            <a:r>
              <a:rPr lang="zh-CN" altLang="en-US" dirty="0">
                <a:solidFill>
                  <a:srgbClr val="FF0000"/>
                </a:solidFill>
                <a:latin typeface="+mn-lt"/>
              </a:rPr>
              <a:t>波谱角</a:t>
            </a:r>
          </a:p>
          <a:p>
            <a:pPr lvl="1" fontAlgn="auto">
              <a:spcBef>
                <a:spcPts val="0"/>
              </a:spcBef>
              <a:spcAft>
                <a:spcPts val="0"/>
              </a:spcAft>
              <a:defRPr/>
            </a:pPr>
            <a:r>
              <a:rPr lang="zh-CN" altLang="en-US" dirty="0">
                <a:solidFill>
                  <a:srgbClr val="FF0000"/>
                </a:solidFill>
                <a:latin typeface="+mn-lt"/>
              </a:rPr>
              <a:t>二进制编码</a:t>
            </a:r>
          </a:p>
          <a:p>
            <a:pPr lvl="1" fontAlgn="auto">
              <a:spcBef>
                <a:spcPts val="0"/>
              </a:spcBef>
              <a:spcAft>
                <a:spcPts val="0"/>
              </a:spcAft>
              <a:defRPr/>
            </a:pPr>
            <a:r>
              <a:rPr lang="zh-CN" altLang="en-US" dirty="0">
                <a:solidFill>
                  <a:srgbClr val="FF0000"/>
                </a:solidFill>
                <a:latin typeface="+mn-lt"/>
              </a:rPr>
              <a:t>光谱信息散度</a:t>
            </a:r>
          </a:p>
          <a:p>
            <a:pPr lvl="1" fontAlgn="auto">
              <a:spcBef>
                <a:spcPts val="0"/>
              </a:spcBef>
              <a:spcAft>
                <a:spcPts val="0"/>
              </a:spcAft>
              <a:defRPr/>
            </a:pPr>
            <a:r>
              <a:rPr lang="zh-CN" altLang="en-US" dirty="0">
                <a:solidFill>
                  <a:srgbClr val="009900"/>
                </a:solidFill>
                <a:latin typeface="+mn-lt"/>
              </a:rPr>
              <a:t>神经网络</a:t>
            </a:r>
          </a:p>
          <a:p>
            <a:pPr lvl="1" fontAlgn="auto">
              <a:spcBef>
                <a:spcPts val="0"/>
              </a:spcBef>
              <a:spcAft>
                <a:spcPts val="0"/>
              </a:spcAft>
              <a:defRPr/>
            </a:pPr>
            <a:r>
              <a:rPr lang="zh-CN" altLang="en-US" dirty="0">
                <a:solidFill>
                  <a:srgbClr val="009900"/>
                </a:solidFill>
                <a:latin typeface="+mn-lt"/>
              </a:rPr>
              <a:t>支持向量机分类</a:t>
            </a:r>
            <a:endParaRPr lang="en-US" altLang="zh-CN" dirty="0">
              <a:solidFill>
                <a:srgbClr val="009900"/>
              </a:solidFill>
              <a:latin typeface="+mn-lt"/>
            </a:endParaRPr>
          </a:p>
          <a:p>
            <a:pPr lvl="1" fontAlgn="auto">
              <a:spcBef>
                <a:spcPts val="0"/>
              </a:spcBef>
              <a:spcAft>
                <a:spcPts val="0"/>
              </a:spcAft>
              <a:defRPr/>
            </a:pPr>
            <a:r>
              <a:rPr lang="zh-CN" altLang="en-US" dirty="0">
                <a:solidFill>
                  <a:srgbClr val="009900"/>
                </a:solidFill>
                <a:latin typeface="+mn-lt"/>
              </a:rPr>
              <a:t>模糊分类</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anose="020B0503020204020204" pitchFamily="34" charset="-122"/>
                <a:ea typeface="微软雅黑" panose="020B0503020204020204" pitchFamily="34" charset="-122"/>
                <a:cs typeface="+mj-cs"/>
              </a:defRPr>
            </a:lvl1pPr>
          </a:lstStyle>
          <a:p>
            <a:r>
              <a:rPr lang="en-US" altLang="zh-CN" dirty="0">
                <a:solidFill>
                  <a:schemeClr val="tx1"/>
                </a:solidFill>
              </a:rPr>
              <a:t>5</a:t>
            </a:r>
            <a:r>
              <a:rPr lang="zh-CN" altLang="en-US" dirty="0">
                <a:solidFill>
                  <a:schemeClr val="tx1"/>
                </a:solidFill>
              </a:rPr>
              <a:t>、监督分类</a:t>
            </a:r>
            <a:r>
              <a:rPr lang="en-US" altLang="zh-CN" dirty="0">
                <a:solidFill>
                  <a:schemeClr val="tx1"/>
                </a:solidFill>
              </a:rPr>
              <a:t>——</a:t>
            </a:r>
            <a:r>
              <a:rPr lang="zh-CN" altLang="en-US" dirty="0">
                <a:solidFill>
                  <a:schemeClr val="tx1"/>
                </a:solidFill>
              </a:rPr>
              <a:t>练习</a:t>
            </a:r>
            <a:r>
              <a:rPr lang="en-US" altLang="zh-CN" dirty="0">
                <a:solidFill>
                  <a:schemeClr val="tx1"/>
                </a:solidFill>
              </a:rPr>
              <a:t>10</a:t>
            </a:r>
            <a:endParaRPr kumimoji="0" lang="zh-CN" altLang="da-DK" sz="4000" b="1"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j-cs"/>
            </a:endParaRPr>
          </a:p>
        </p:txBody>
      </p:sp>
      <p:sp>
        <p:nvSpPr>
          <p:cNvPr id="6" name="内容占位符 2"/>
          <p:cNvSpPr txBox="1"/>
          <p:nvPr/>
        </p:nvSpPr>
        <p:spPr>
          <a:xfrm>
            <a:off x="490473" y="1124744"/>
            <a:ext cx="8460432" cy="44496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r>
              <a:rPr lang="zh-CN" altLang="en-US" sz="2600" dirty="0"/>
              <a:t>数据</a:t>
            </a:r>
            <a:endParaRPr lang="en-US" altLang="zh-CN" sz="2600" dirty="0"/>
          </a:p>
          <a:p>
            <a:pPr lvl="1">
              <a:defRPr/>
            </a:pPr>
            <a:r>
              <a:rPr lang="zh-CN" altLang="en-US" sz="2200" dirty="0"/>
              <a:t>以</a:t>
            </a:r>
            <a:r>
              <a:rPr lang="en-US" altLang="zh-CN" sz="2200" dirty="0"/>
              <a:t>Landsat TM</a:t>
            </a:r>
            <a:r>
              <a:rPr lang="zh-CN" altLang="en-US" sz="2200" dirty="0"/>
              <a:t>为数据源（“遥感图像监督分类”文件夹内）。</a:t>
            </a:r>
            <a:endParaRPr lang="en-US" altLang="zh-CN" sz="2200" dirty="0"/>
          </a:p>
          <a:p>
            <a:pPr>
              <a:defRPr/>
            </a:pPr>
            <a:r>
              <a:rPr lang="zh-CN" altLang="en-US" sz="2600" dirty="0"/>
              <a:t>内容</a:t>
            </a:r>
            <a:endParaRPr lang="en-US" altLang="zh-CN" sz="2600" dirty="0"/>
          </a:p>
          <a:p>
            <a:pPr lvl="1">
              <a:defRPr/>
            </a:pPr>
            <a:r>
              <a:rPr lang="zh-CN" altLang="en-US" sz="2200" dirty="0"/>
              <a:t>选择样本</a:t>
            </a:r>
            <a:endParaRPr lang="en-US" altLang="zh-CN" sz="2200" dirty="0"/>
          </a:p>
          <a:p>
            <a:pPr lvl="1">
              <a:defRPr/>
            </a:pPr>
            <a:r>
              <a:rPr lang="zh-CN" altLang="en-US" sz="2200" dirty="0"/>
              <a:t>计算样本可分离度</a:t>
            </a:r>
            <a:endParaRPr lang="en-US" altLang="zh-CN" sz="2200" dirty="0"/>
          </a:p>
          <a:p>
            <a:pPr lvl="1">
              <a:defRPr/>
            </a:pPr>
            <a:r>
              <a:rPr lang="zh-CN" altLang="en-US" sz="2200" dirty="0"/>
              <a:t>选择一种分类器</a:t>
            </a:r>
            <a:endParaRPr lang="en-US" altLang="zh-CN" sz="2200" dirty="0"/>
          </a:p>
          <a:p>
            <a:pPr lvl="1">
              <a:defRPr/>
            </a:pPr>
            <a:r>
              <a:rPr lang="zh-CN" altLang="en-US" sz="2200" dirty="0"/>
              <a:t>影像分类</a:t>
            </a:r>
            <a:endParaRPr lang="en-US" altLang="zh-CN" sz="2200" dirty="0"/>
          </a:p>
          <a:p>
            <a:pPr lvl="1">
              <a:defRPr/>
            </a:pPr>
            <a:r>
              <a:rPr lang="zh-CN" altLang="en-US" sz="2200" dirty="0"/>
              <a:t>分类后处理</a:t>
            </a:r>
            <a:endParaRPr lang="en-US" altLang="zh-CN" sz="2200" dirty="0"/>
          </a:p>
          <a:p>
            <a:pPr lvl="1">
              <a:defRPr/>
            </a:pPr>
            <a:r>
              <a:rPr lang="zh-CN" altLang="en-US" sz="2200" dirty="0"/>
              <a:t>精度验证</a:t>
            </a:r>
            <a:endParaRPr lang="en-US" altLang="zh-CN" sz="2200" dirty="0"/>
          </a:p>
          <a:p>
            <a:pPr>
              <a:defRPr/>
            </a:pPr>
            <a:r>
              <a:rPr lang="zh-CN" altLang="en-US" sz="2600" dirty="0"/>
              <a:t>结果</a:t>
            </a:r>
            <a:endParaRPr lang="en-US" altLang="zh-CN" sz="2600" dirty="0"/>
          </a:p>
          <a:p>
            <a:pPr lvl="1">
              <a:defRPr/>
            </a:pPr>
            <a:r>
              <a:rPr lang="zh-CN" altLang="en-US" sz="2000" dirty="0"/>
              <a:t>分类结果</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anose="020B0503020204020204" pitchFamily="34" charset="-122"/>
                <a:ea typeface="微软雅黑" panose="020B0503020204020204" pitchFamily="34" charset="-122"/>
                <a:cs typeface="+mj-cs"/>
              </a:defRPr>
            </a:lvl1pPr>
          </a:lstStyle>
          <a:p>
            <a:r>
              <a:rPr lang="en-US" altLang="zh-CN" dirty="0">
                <a:solidFill>
                  <a:schemeClr val="tx1"/>
                </a:solidFill>
              </a:rPr>
              <a:t>5</a:t>
            </a:r>
            <a:r>
              <a:rPr lang="zh-CN" altLang="en-US" dirty="0">
                <a:solidFill>
                  <a:schemeClr val="tx1"/>
                </a:solidFill>
              </a:rPr>
              <a:t>、监督分类</a:t>
            </a:r>
            <a:r>
              <a:rPr lang="en-US" altLang="zh-CN" dirty="0">
                <a:solidFill>
                  <a:schemeClr val="tx1"/>
                </a:solidFill>
              </a:rPr>
              <a:t>——</a:t>
            </a:r>
            <a:r>
              <a:rPr lang="zh-CN" altLang="en-US" dirty="0">
                <a:solidFill>
                  <a:schemeClr val="tx1"/>
                </a:solidFill>
              </a:rPr>
              <a:t>练习</a:t>
            </a:r>
            <a:r>
              <a:rPr lang="en-US" altLang="zh-CN" dirty="0">
                <a:solidFill>
                  <a:schemeClr val="tx1"/>
                </a:solidFill>
              </a:rPr>
              <a:t>10</a:t>
            </a:r>
            <a:endParaRPr kumimoji="0" lang="zh-CN" altLang="da-DK" sz="4000" b="1"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j-cs"/>
            </a:endParaRPr>
          </a:p>
        </p:txBody>
      </p:sp>
      <p:sp>
        <p:nvSpPr>
          <p:cNvPr id="6" name="内容占位符 2"/>
          <p:cNvSpPr txBox="1"/>
          <p:nvPr/>
        </p:nvSpPr>
        <p:spPr>
          <a:xfrm>
            <a:off x="490473" y="1124744"/>
            <a:ext cx="8460432" cy="44496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zh-CN" altLang="en-US" sz="2400" dirty="0"/>
              <a:t>（</a:t>
            </a:r>
            <a:r>
              <a:rPr lang="en-US" altLang="zh-CN" sz="2400" dirty="0"/>
              <a:t>1</a:t>
            </a:r>
            <a:r>
              <a:rPr lang="zh-CN" altLang="en-US" sz="2400" dirty="0"/>
              <a:t>）打开数据（选用</a:t>
            </a:r>
            <a:r>
              <a:rPr lang="en-US" altLang="zh-CN" sz="2400" dirty="0"/>
              <a:t>543</a:t>
            </a:r>
            <a:r>
              <a:rPr lang="zh-CN" altLang="en-US" sz="2400" dirty="0"/>
              <a:t>合成）：</a:t>
            </a:r>
            <a:endParaRPr lang="en-US" altLang="zh-CN" sz="2400" dirty="0"/>
          </a:p>
          <a:p>
            <a:pPr marL="0" indent="0">
              <a:buNone/>
              <a:defRPr/>
            </a:pPr>
            <a:endParaRPr lang="en-US" altLang="zh-CN" sz="2200" dirty="0"/>
          </a:p>
        </p:txBody>
      </p:sp>
      <p:pic>
        <p:nvPicPr>
          <p:cNvPr id="8" name="图片 7"/>
          <p:cNvPicPr>
            <a:picLocks noChangeAspect="1"/>
          </p:cNvPicPr>
          <p:nvPr/>
        </p:nvPicPr>
        <p:blipFill>
          <a:blip r:embed="rId3"/>
          <a:stretch>
            <a:fillRect/>
          </a:stretch>
        </p:blipFill>
        <p:spPr>
          <a:xfrm>
            <a:off x="755576" y="1844824"/>
            <a:ext cx="7164288" cy="4098788"/>
          </a:xfrm>
          <a:prstGeom prst="rect">
            <a:avLst/>
          </a:prstGeom>
          <a:ln>
            <a:solidFill>
              <a:schemeClr val="tx1"/>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9EB5D34-BBE5-3027-BB80-95B3E3C40984}"/>
              </a:ext>
            </a:extLst>
          </p:cNvPr>
          <p:cNvSpPr txBox="1"/>
          <p:nvPr/>
        </p:nvSpPr>
        <p:spPr>
          <a:xfrm>
            <a:off x="495584" y="1022381"/>
            <a:ext cx="7532800" cy="646331"/>
          </a:xfrm>
          <a:prstGeom prst="rect">
            <a:avLst/>
          </a:prstGeom>
          <a:noFill/>
        </p:spPr>
        <p:txBody>
          <a:bodyPr wrap="square">
            <a:spAutoFit/>
          </a:bodyPr>
          <a:lstStyle/>
          <a:p>
            <a:r>
              <a:rPr lang="zh-CN" altLang="en-US" dirty="0"/>
              <a:t>如果在</a:t>
            </a:r>
            <a:r>
              <a:rPr lang="en-US" altLang="zh-CN" dirty="0" err="1"/>
              <a:t>envi</a:t>
            </a:r>
            <a:r>
              <a:rPr lang="zh-CN" altLang="en-US" dirty="0"/>
              <a:t>中打开影像时显示影像特别暗，不方便观察和使用，这里需要进行拉伸操作。一般使用的拉伸方式为线性拉伸</a:t>
            </a:r>
            <a:r>
              <a:rPr lang="en-US" altLang="zh-CN" dirty="0"/>
              <a:t>2%</a:t>
            </a:r>
            <a:r>
              <a:rPr lang="zh-CN" altLang="en-US" dirty="0"/>
              <a:t>。</a:t>
            </a:r>
          </a:p>
        </p:txBody>
      </p:sp>
      <p:pic>
        <p:nvPicPr>
          <p:cNvPr id="8" name="图片 7">
            <a:extLst>
              <a:ext uri="{FF2B5EF4-FFF2-40B4-BE49-F238E27FC236}">
                <a16:creationId xmlns:a16="http://schemas.microsoft.com/office/drawing/2014/main" id="{32A1504F-3C3E-EBC0-0D24-4CFD4CAB8D18}"/>
              </a:ext>
            </a:extLst>
          </p:cNvPr>
          <p:cNvPicPr>
            <a:picLocks noChangeAspect="1"/>
          </p:cNvPicPr>
          <p:nvPr/>
        </p:nvPicPr>
        <p:blipFill rotWithShape="1">
          <a:blip r:embed="rId3"/>
          <a:srcRect l="2856" r="48860" b="51267"/>
          <a:stretch/>
        </p:blipFill>
        <p:spPr>
          <a:xfrm>
            <a:off x="251520" y="1988840"/>
            <a:ext cx="3672408" cy="2304256"/>
          </a:xfrm>
          <a:prstGeom prst="rect">
            <a:avLst/>
          </a:prstGeom>
        </p:spPr>
      </p:pic>
      <p:pic>
        <p:nvPicPr>
          <p:cNvPr id="10" name="图片 9">
            <a:extLst>
              <a:ext uri="{FF2B5EF4-FFF2-40B4-BE49-F238E27FC236}">
                <a16:creationId xmlns:a16="http://schemas.microsoft.com/office/drawing/2014/main" id="{C17E598B-A0A4-5434-716B-2475C0365495}"/>
              </a:ext>
            </a:extLst>
          </p:cNvPr>
          <p:cNvPicPr>
            <a:picLocks noChangeAspect="1"/>
          </p:cNvPicPr>
          <p:nvPr/>
        </p:nvPicPr>
        <p:blipFill>
          <a:blip r:embed="rId4"/>
          <a:stretch>
            <a:fillRect/>
          </a:stretch>
        </p:blipFill>
        <p:spPr>
          <a:xfrm>
            <a:off x="4681139" y="3284984"/>
            <a:ext cx="3857143" cy="2457143"/>
          </a:xfrm>
          <a:prstGeom prst="rect">
            <a:avLst/>
          </a:prstGeom>
        </p:spPr>
      </p:pic>
      <p:sp>
        <p:nvSpPr>
          <p:cNvPr id="12" name="文本框 11">
            <a:extLst>
              <a:ext uri="{FF2B5EF4-FFF2-40B4-BE49-F238E27FC236}">
                <a16:creationId xmlns:a16="http://schemas.microsoft.com/office/drawing/2014/main" id="{095A19F5-60E4-C3A1-55F8-34D91AE79AA8}"/>
              </a:ext>
            </a:extLst>
          </p:cNvPr>
          <p:cNvSpPr txBox="1"/>
          <p:nvPr/>
        </p:nvSpPr>
        <p:spPr>
          <a:xfrm>
            <a:off x="3995936" y="3891735"/>
            <a:ext cx="4572000" cy="461665"/>
          </a:xfrm>
          <a:prstGeom prst="rect">
            <a:avLst/>
          </a:prstGeom>
          <a:noFill/>
        </p:spPr>
        <p:txBody>
          <a:bodyPr wrap="square">
            <a:spAutoFit/>
          </a:bodyPr>
          <a:lstStyle/>
          <a:p>
            <a:r>
              <a:rPr lang="en-US" altLang="zh-CN" sz="2400" dirty="0"/>
              <a:t>—&gt;</a:t>
            </a:r>
            <a:endParaRPr lang="zh-CN" altLang="en-US" sz="2400" dirty="0"/>
          </a:p>
        </p:txBody>
      </p:sp>
      <p:sp>
        <p:nvSpPr>
          <p:cNvPr id="13" name="标题 3">
            <a:extLst>
              <a:ext uri="{FF2B5EF4-FFF2-40B4-BE49-F238E27FC236}">
                <a16:creationId xmlns:a16="http://schemas.microsoft.com/office/drawing/2014/main" id="{1E7D6D29-D994-75D6-5F01-A2E5175B44F7}"/>
              </a:ext>
            </a:extLst>
          </p:cNvPr>
          <p:cNvSpPr txBox="1"/>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anose="020B0503020204020204" pitchFamily="34" charset="-122"/>
                <a:ea typeface="微软雅黑" panose="020B0503020204020204" pitchFamily="34" charset="-122"/>
                <a:cs typeface="+mj-cs"/>
              </a:defRPr>
            </a:lvl1pPr>
          </a:lstStyle>
          <a:p>
            <a:r>
              <a:rPr lang="en-US" altLang="zh-CN" dirty="0">
                <a:solidFill>
                  <a:schemeClr val="tx1"/>
                </a:solidFill>
              </a:rPr>
              <a:t>5</a:t>
            </a:r>
            <a:r>
              <a:rPr lang="zh-CN" altLang="en-US" dirty="0">
                <a:solidFill>
                  <a:schemeClr val="tx1"/>
                </a:solidFill>
              </a:rPr>
              <a:t>、监督分类</a:t>
            </a:r>
            <a:r>
              <a:rPr lang="en-US" altLang="zh-CN" dirty="0">
                <a:solidFill>
                  <a:schemeClr val="tx1"/>
                </a:solidFill>
              </a:rPr>
              <a:t>——</a:t>
            </a:r>
            <a:r>
              <a:rPr lang="zh-CN" altLang="en-US" dirty="0">
                <a:solidFill>
                  <a:schemeClr val="tx1"/>
                </a:solidFill>
              </a:rPr>
              <a:t>练习</a:t>
            </a:r>
            <a:r>
              <a:rPr lang="en-US" altLang="zh-CN" dirty="0">
                <a:solidFill>
                  <a:schemeClr val="tx1"/>
                </a:solidFill>
              </a:rPr>
              <a:t>10</a:t>
            </a:r>
            <a:endParaRPr kumimoji="0" lang="zh-CN" altLang="da-DK" sz="4000" b="1"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j-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anose="020B0503020204020204" pitchFamily="34" charset="-122"/>
                <a:ea typeface="微软雅黑" panose="020B0503020204020204" pitchFamily="34" charset="-122"/>
                <a:cs typeface="+mj-cs"/>
              </a:defRPr>
            </a:lvl1pPr>
          </a:lstStyle>
          <a:p>
            <a:r>
              <a:rPr lang="en-US" altLang="zh-CN" dirty="0">
                <a:solidFill>
                  <a:schemeClr val="tx1"/>
                </a:solidFill>
              </a:rPr>
              <a:t>5</a:t>
            </a:r>
            <a:r>
              <a:rPr lang="zh-CN" altLang="en-US" dirty="0">
                <a:solidFill>
                  <a:schemeClr val="tx1"/>
                </a:solidFill>
              </a:rPr>
              <a:t>、监督分类</a:t>
            </a:r>
            <a:r>
              <a:rPr lang="en-US" altLang="zh-CN" dirty="0">
                <a:solidFill>
                  <a:schemeClr val="tx1"/>
                </a:solidFill>
              </a:rPr>
              <a:t>——</a:t>
            </a:r>
            <a:r>
              <a:rPr lang="zh-CN" altLang="en-US" dirty="0">
                <a:solidFill>
                  <a:schemeClr val="tx1"/>
                </a:solidFill>
              </a:rPr>
              <a:t>练习</a:t>
            </a:r>
            <a:r>
              <a:rPr lang="en-US" altLang="zh-CN" dirty="0">
                <a:solidFill>
                  <a:schemeClr val="tx1"/>
                </a:solidFill>
              </a:rPr>
              <a:t>10</a:t>
            </a:r>
            <a:endParaRPr kumimoji="0" lang="zh-CN" altLang="da-DK" sz="4000" b="1"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j-cs"/>
            </a:endParaRPr>
          </a:p>
        </p:txBody>
      </p:sp>
      <p:sp>
        <p:nvSpPr>
          <p:cNvPr id="6" name="内容占位符 2"/>
          <p:cNvSpPr txBox="1"/>
          <p:nvPr/>
        </p:nvSpPr>
        <p:spPr>
          <a:xfrm>
            <a:off x="490473" y="1124744"/>
            <a:ext cx="8460432" cy="44496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zh-CN" altLang="en-US" sz="2400" dirty="0"/>
              <a:t>（</a:t>
            </a:r>
            <a:r>
              <a:rPr lang="en-US" altLang="zh-CN" sz="2400" dirty="0"/>
              <a:t>2</a:t>
            </a:r>
            <a:r>
              <a:rPr lang="zh-CN" altLang="en-US" sz="2400" dirty="0"/>
              <a:t>）构建训练样本：</a:t>
            </a:r>
            <a:endParaRPr lang="en-US" altLang="zh-CN" sz="2400" dirty="0"/>
          </a:p>
          <a:p>
            <a:pPr marL="0" indent="0">
              <a:buNone/>
              <a:defRPr/>
            </a:pPr>
            <a:endParaRPr lang="en-US" altLang="zh-CN" sz="2200" dirty="0"/>
          </a:p>
        </p:txBody>
      </p:sp>
      <p:sp>
        <p:nvSpPr>
          <p:cNvPr id="2" name="矩形 1"/>
          <p:cNvSpPr/>
          <p:nvPr/>
        </p:nvSpPr>
        <p:spPr>
          <a:xfrm>
            <a:off x="323528" y="1844824"/>
            <a:ext cx="8136904" cy="1337945"/>
          </a:xfrm>
          <a:prstGeom prst="rect">
            <a:avLst/>
          </a:prstGeom>
        </p:spPr>
        <p:txBody>
          <a:bodyPr wrap="square">
            <a:spAutoFit/>
          </a:bodyPr>
          <a:lstStyle/>
          <a:p>
            <a:pPr lvl="1" indent="-457200" algn="just">
              <a:lnSpc>
                <a:spcPct val="150000"/>
              </a:lnSpc>
              <a:buFont typeface="Wingdings" panose="05000000000000000000" pitchFamily="2" charset="2"/>
              <a:buChar char="Ø"/>
            </a:pPr>
            <a:r>
              <a:rPr lang="zh-CN" altLang="en-US" dirty="0"/>
              <a:t>在图层管理器 </a:t>
            </a:r>
            <a:r>
              <a:rPr lang="en-US" altLang="zh-CN" dirty="0"/>
              <a:t>Layer Manager </a:t>
            </a:r>
            <a:r>
              <a:rPr lang="zh-CN" altLang="en-US" dirty="0"/>
              <a:t>中，</a:t>
            </a:r>
            <a:r>
              <a:rPr lang="en-US" altLang="zh-CN" dirty="0" err="1"/>
              <a:t>can_tmr.img</a:t>
            </a:r>
            <a:r>
              <a:rPr lang="en-US" altLang="zh-CN" dirty="0"/>
              <a:t> </a:t>
            </a:r>
            <a:r>
              <a:rPr lang="zh-CN" altLang="en-US" dirty="0"/>
              <a:t>图层上右键，选择“</a:t>
            </a:r>
            <a:r>
              <a:rPr lang="en-US" altLang="zh-CN" dirty="0"/>
              <a:t>New Region Of Interest”                               </a:t>
            </a:r>
            <a:r>
              <a:rPr lang="zh-CN" altLang="en-US" dirty="0"/>
              <a:t>，打开 </a:t>
            </a:r>
            <a:r>
              <a:rPr lang="en-US" altLang="zh-CN" dirty="0"/>
              <a:t>Region of Interest (ROI) Tool </a:t>
            </a:r>
            <a:r>
              <a:rPr lang="zh-CN" altLang="en-US" dirty="0"/>
              <a:t>面板， 下面学习利用选择样本：</a:t>
            </a:r>
          </a:p>
        </p:txBody>
      </p:sp>
      <p:sp>
        <p:nvSpPr>
          <p:cNvPr id="4" name="矩形 3"/>
          <p:cNvSpPr/>
          <p:nvPr/>
        </p:nvSpPr>
        <p:spPr>
          <a:xfrm>
            <a:off x="827584" y="3349575"/>
            <a:ext cx="4572000" cy="2126864"/>
          </a:xfrm>
          <a:prstGeom prst="rect">
            <a:avLst/>
          </a:prstGeom>
        </p:spPr>
        <p:txBody>
          <a:bodyPr>
            <a:spAutoFit/>
          </a:bodyPr>
          <a:lstStyle/>
          <a:p>
            <a:pPr>
              <a:lnSpc>
                <a:spcPct val="150000"/>
              </a:lnSpc>
            </a:pPr>
            <a:r>
              <a:rPr lang="en-US" altLang="zh-CN" dirty="0">
                <a:solidFill>
                  <a:srgbClr val="000000"/>
                </a:solidFill>
                <a:latin typeface="Calibri" panose="020F0502020204030204" pitchFamily="34" charset="0"/>
              </a:rPr>
              <a:t>1) </a:t>
            </a:r>
            <a:r>
              <a:rPr lang="zh-CN" altLang="en-US" dirty="0">
                <a:solidFill>
                  <a:srgbClr val="000000"/>
                </a:solidFill>
                <a:latin typeface="宋体" panose="02010600030101010101" pitchFamily="2" charset="-122"/>
              </a:rPr>
              <a:t>在 </a:t>
            </a:r>
            <a:r>
              <a:rPr lang="en-US" altLang="zh-CN" dirty="0">
                <a:solidFill>
                  <a:srgbClr val="000000"/>
                </a:solidFill>
                <a:latin typeface="Calibri" panose="020F0502020204030204" pitchFamily="34" charset="0"/>
              </a:rPr>
              <a:t>Region of Interest (ROI) Tool </a:t>
            </a:r>
            <a:r>
              <a:rPr lang="zh-CN" altLang="en-US" dirty="0">
                <a:solidFill>
                  <a:srgbClr val="000000"/>
                </a:solidFill>
                <a:latin typeface="宋体" panose="02010600030101010101" pitchFamily="2" charset="-122"/>
              </a:rPr>
              <a:t>面板上，设置以下参数：</a:t>
            </a:r>
            <a:br>
              <a:rPr lang="zh-CN" altLang="en-US" dirty="0">
                <a:solidFill>
                  <a:srgbClr val="000000"/>
                </a:solidFill>
                <a:latin typeface="宋体" panose="02010600030101010101" pitchFamily="2" charset="-122"/>
              </a:rPr>
            </a:br>
            <a:r>
              <a:rPr lang="zh-CN" altLang="en-US" dirty="0">
                <a:solidFill>
                  <a:srgbClr val="000000"/>
                </a:solidFill>
                <a:latin typeface="Wingdings" panose="05000000000000000000" pitchFamily="2" charset="2"/>
              </a:rPr>
              <a:t> </a:t>
            </a:r>
            <a:r>
              <a:rPr lang="en-US" altLang="zh-CN" dirty="0">
                <a:solidFill>
                  <a:srgbClr val="000000"/>
                </a:solidFill>
                <a:latin typeface="Calibri" panose="020F0502020204030204" pitchFamily="34" charset="0"/>
              </a:rPr>
              <a:t>ROI Name</a:t>
            </a:r>
            <a:r>
              <a:rPr lang="zh-CN" altLang="en-US" dirty="0">
                <a:solidFill>
                  <a:srgbClr val="000000"/>
                </a:solidFill>
                <a:latin typeface="宋体" panose="02010600030101010101" pitchFamily="2" charset="-122"/>
              </a:rPr>
              <a:t>： 林地</a:t>
            </a:r>
            <a:br>
              <a:rPr lang="zh-CN" altLang="en-US" dirty="0">
                <a:solidFill>
                  <a:srgbClr val="000000"/>
                </a:solidFill>
                <a:latin typeface="宋体" panose="02010600030101010101" pitchFamily="2" charset="-122"/>
              </a:rPr>
            </a:br>
            <a:r>
              <a:rPr lang="zh-CN" altLang="en-US" dirty="0">
                <a:solidFill>
                  <a:srgbClr val="000000"/>
                </a:solidFill>
                <a:latin typeface="Wingdings" panose="05000000000000000000" pitchFamily="2" charset="2"/>
              </a:rPr>
              <a:t> </a:t>
            </a:r>
            <a:r>
              <a:rPr lang="en-US" altLang="zh-CN" dirty="0">
                <a:solidFill>
                  <a:srgbClr val="000000"/>
                </a:solidFill>
                <a:latin typeface="Calibri" panose="020F0502020204030204" pitchFamily="34" charset="0"/>
              </a:rPr>
              <a:t>ROI Color</a:t>
            </a:r>
            <a:r>
              <a:rPr lang="zh-CN" altLang="en-US" dirty="0">
                <a:solidFill>
                  <a:srgbClr val="000000"/>
                </a:solidFill>
                <a:latin typeface="宋体" panose="02010600030101010101" pitchFamily="2" charset="-122"/>
              </a:rPr>
              <a:t>：</a:t>
            </a:r>
            <a:r>
              <a:rPr lang="en-US" altLang="zh-CN" dirty="0"/>
              <a:t> </a:t>
            </a:r>
            <a:br>
              <a:rPr lang="en-US" altLang="zh-CN" dirty="0"/>
            </a:br>
            <a:endParaRPr lang="zh-CN" altLang="en-US" dirty="0"/>
          </a:p>
        </p:txBody>
      </p:sp>
      <p:pic>
        <p:nvPicPr>
          <p:cNvPr id="9" name="图片 8"/>
          <p:cNvPicPr>
            <a:picLocks noChangeAspect="1"/>
          </p:cNvPicPr>
          <p:nvPr>
            <p:custDataLst>
              <p:tags r:id="rId1"/>
            </p:custDataLst>
          </p:nvPr>
        </p:nvPicPr>
        <p:blipFill>
          <a:blip r:embed="rId6"/>
          <a:stretch>
            <a:fillRect/>
          </a:stretch>
        </p:blipFill>
        <p:spPr>
          <a:xfrm>
            <a:off x="2771775" y="2348865"/>
            <a:ext cx="1339850" cy="433705"/>
          </a:xfrm>
          <a:prstGeom prst="rect">
            <a:avLst/>
          </a:prstGeom>
        </p:spPr>
      </p:pic>
      <p:pic>
        <p:nvPicPr>
          <p:cNvPr id="11" name="图片 10"/>
          <p:cNvPicPr>
            <a:picLocks noChangeAspect="1"/>
          </p:cNvPicPr>
          <p:nvPr>
            <p:custDataLst>
              <p:tags r:id="rId2"/>
            </p:custDataLst>
          </p:nvPr>
        </p:nvPicPr>
        <p:blipFill>
          <a:blip r:embed="rId7"/>
          <a:stretch>
            <a:fillRect/>
          </a:stretch>
        </p:blipFill>
        <p:spPr>
          <a:xfrm>
            <a:off x="5399405" y="2924810"/>
            <a:ext cx="2872105" cy="3422015"/>
          </a:xfrm>
          <a:prstGeom prst="rect">
            <a:avLst/>
          </a:prstGeom>
        </p:spPr>
      </p:pic>
      <p:pic>
        <p:nvPicPr>
          <p:cNvPr id="12" name="图片 11"/>
          <p:cNvPicPr>
            <a:picLocks noChangeAspect="1"/>
          </p:cNvPicPr>
          <p:nvPr>
            <p:custDataLst>
              <p:tags r:id="rId3"/>
            </p:custDataLst>
          </p:nvPr>
        </p:nvPicPr>
        <p:blipFill>
          <a:blip r:embed="rId8"/>
          <a:srcRect t="21395" b="25165"/>
          <a:stretch>
            <a:fillRect/>
          </a:stretch>
        </p:blipFill>
        <p:spPr>
          <a:xfrm>
            <a:off x="2411730" y="4796790"/>
            <a:ext cx="718820" cy="3600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anose="020B0503020204020204" pitchFamily="34" charset="-122"/>
                <a:ea typeface="微软雅黑" panose="020B0503020204020204" pitchFamily="34" charset="-122"/>
                <a:cs typeface="+mj-cs"/>
              </a:defRPr>
            </a:lvl1pPr>
          </a:lstStyle>
          <a:p>
            <a:r>
              <a:rPr lang="en-US" altLang="zh-CN" dirty="0">
                <a:solidFill>
                  <a:schemeClr val="tx1"/>
                </a:solidFill>
              </a:rPr>
              <a:t>5</a:t>
            </a:r>
            <a:r>
              <a:rPr lang="zh-CN" altLang="en-US" dirty="0">
                <a:solidFill>
                  <a:schemeClr val="tx1"/>
                </a:solidFill>
              </a:rPr>
              <a:t>、监督分类</a:t>
            </a:r>
            <a:r>
              <a:rPr lang="en-US" altLang="zh-CN" dirty="0">
                <a:solidFill>
                  <a:schemeClr val="tx1"/>
                </a:solidFill>
              </a:rPr>
              <a:t>——</a:t>
            </a:r>
            <a:r>
              <a:rPr lang="zh-CN" altLang="en-US" dirty="0">
                <a:solidFill>
                  <a:schemeClr val="tx1"/>
                </a:solidFill>
              </a:rPr>
              <a:t>练习</a:t>
            </a:r>
            <a:r>
              <a:rPr lang="en-US" altLang="zh-CN" dirty="0">
                <a:solidFill>
                  <a:schemeClr val="tx1"/>
                </a:solidFill>
              </a:rPr>
              <a:t>10</a:t>
            </a:r>
            <a:endParaRPr kumimoji="0" lang="zh-CN" altLang="da-DK" sz="4000" b="1"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j-cs"/>
            </a:endParaRPr>
          </a:p>
        </p:txBody>
      </p:sp>
      <p:sp>
        <p:nvSpPr>
          <p:cNvPr id="6" name="内容占位符 2"/>
          <p:cNvSpPr txBox="1"/>
          <p:nvPr/>
        </p:nvSpPr>
        <p:spPr>
          <a:xfrm>
            <a:off x="490473" y="1124744"/>
            <a:ext cx="8460432" cy="44496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zh-CN" altLang="en-US" sz="2400" dirty="0"/>
              <a:t>（</a:t>
            </a:r>
            <a:r>
              <a:rPr lang="en-US" altLang="zh-CN" sz="2400" dirty="0"/>
              <a:t>2</a:t>
            </a:r>
            <a:r>
              <a:rPr lang="zh-CN" altLang="en-US" sz="2400" dirty="0"/>
              <a:t>）构建训练样本：</a:t>
            </a:r>
            <a:endParaRPr lang="en-US" altLang="zh-CN" sz="2400" dirty="0"/>
          </a:p>
          <a:p>
            <a:pPr marL="0" indent="0">
              <a:buNone/>
              <a:defRPr/>
            </a:pPr>
            <a:endParaRPr lang="en-US" altLang="zh-CN" sz="2200" dirty="0"/>
          </a:p>
        </p:txBody>
      </p:sp>
      <p:sp>
        <p:nvSpPr>
          <p:cNvPr id="3" name="矩形 2"/>
          <p:cNvSpPr/>
          <p:nvPr/>
        </p:nvSpPr>
        <p:spPr>
          <a:xfrm>
            <a:off x="394901" y="2204612"/>
            <a:ext cx="3528392" cy="3373359"/>
          </a:xfrm>
          <a:prstGeom prst="rect">
            <a:avLst/>
          </a:prstGeom>
        </p:spPr>
        <p:txBody>
          <a:bodyPr wrap="square">
            <a:spAutoFit/>
          </a:bodyPr>
          <a:lstStyle/>
          <a:p>
            <a:pPr>
              <a:lnSpc>
                <a:spcPct val="150000"/>
              </a:lnSpc>
            </a:pPr>
            <a:r>
              <a:rPr lang="en-US" altLang="zh-CN" dirty="0">
                <a:solidFill>
                  <a:srgbClr val="000000"/>
                </a:solidFill>
                <a:latin typeface="Calibri" panose="020F0502020204030204" pitchFamily="34" charset="0"/>
              </a:rPr>
              <a:t>2) </a:t>
            </a:r>
            <a:r>
              <a:rPr lang="zh-CN" altLang="en-US" dirty="0">
                <a:solidFill>
                  <a:srgbClr val="000000"/>
                </a:solidFill>
                <a:latin typeface="宋体" panose="02010600030101010101" pitchFamily="2" charset="-122"/>
              </a:rPr>
              <a:t>默认 </a:t>
            </a:r>
            <a:r>
              <a:rPr lang="en-US" altLang="zh-CN" dirty="0">
                <a:solidFill>
                  <a:srgbClr val="000000"/>
                </a:solidFill>
                <a:latin typeface="Calibri" panose="020F0502020204030204" pitchFamily="34" charset="0"/>
              </a:rPr>
              <a:t>ROIs </a:t>
            </a:r>
            <a:r>
              <a:rPr lang="zh-CN" altLang="en-US" dirty="0">
                <a:solidFill>
                  <a:srgbClr val="000000"/>
                </a:solidFill>
                <a:latin typeface="宋体" panose="02010600030101010101" pitchFamily="2" charset="-122"/>
              </a:rPr>
              <a:t>绘制类型为多边形，在影像上辨别林地区域并单击鼠标左键开始绘制多边形</a:t>
            </a:r>
            <a:r>
              <a:rPr lang="zh-CN" altLang="en-US" dirty="0"/>
              <a:t>样本，一个多边形绘制结束后， 双击鼠标左键或者点击鼠标右键，选择 </a:t>
            </a:r>
            <a:r>
              <a:rPr lang="en-US" altLang="zh-CN" dirty="0"/>
              <a:t>Complete and Accept Polygon</a:t>
            </a:r>
            <a:r>
              <a:rPr lang="zh-CN" altLang="en-US" dirty="0"/>
              <a:t>， 完成一个多边形样本的选择；</a:t>
            </a:r>
            <a:br>
              <a:rPr lang="zh-CN" altLang="en-US" dirty="0"/>
            </a:br>
            <a:endParaRPr lang="zh-CN" altLang="en-US" dirty="0"/>
          </a:p>
        </p:txBody>
      </p:sp>
      <p:pic>
        <p:nvPicPr>
          <p:cNvPr id="9" name="图片 8"/>
          <p:cNvPicPr>
            <a:picLocks noChangeAspect="1"/>
          </p:cNvPicPr>
          <p:nvPr/>
        </p:nvPicPr>
        <p:blipFill>
          <a:blip r:embed="rId3"/>
          <a:stretch>
            <a:fillRect/>
          </a:stretch>
        </p:blipFill>
        <p:spPr>
          <a:xfrm>
            <a:off x="3995825" y="2204670"/>
            <a:ext cx="4450082" cy="2879879"/>
          </a:xfrm>
          <a:prstGeom prst="rect">
            <a:avLst/>
          </a:prstGeom>
          <a:ln>
            <a:solidFill>
              <a:schemeClr val="tx1"/>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p:nvPr/>
        </p:nvSpPr>
        <p:spPr>
          <a:xfrm>
            <a:off x="683568" y="116632"/>
            <a:ext cx="8460432" cy="583092"/>
          </a:xfrm>
          <a:prstGeom prst="rect">
            <a:avLst/>
          </a:prstGeom>
        </p:spPr>
        <p:txBody>
          <a:bodyPr/>
          <a:lstStyle>
            <a:lvl1pPr algn="l" defTabSz="914400" rtl="0" eaLnBrk="1" latinLnBrk="0" hangingPunct="1">
              <a:spcBef>
                <a:spcPct val="0"/>
              </a:spcBef>
              <a:buNone/>
              <a:defRPr sz="3200" b="1" kern="1200">
                <a:solidFill>
                  <a:srgbClr val="0070C0"/>
                </a:solidFill>
                <a:latin typeface="微软雅黑" panose="020B0503020204020204" pitchFamily="34" charset="-122"/>
                <a:ea typeface="微软雅黑" panose="020B0503020204020204" pitchFamily="34" charset="-122"/>
                <a:cs typeface="+mj-cs"/>
              </a:defRPr>
            </a:lvl1pPr>
          </a:lstStyle>
          <a:p>
            <a:r>
              <a:rPr lang="en-US" altLang="zh-CN" dirty="0">
                <a:solidFill>
                  <a:schemeClr val="tx1"/>
                </a:solidFill>
              </a:rPr>
              <a:t>5</a:t>
            </a:r>
            <a:r>
              <a:rPr lang="zh-CN" altLang="en-US" dirty="0">
                <a:solidFill>
                  <a:schemeClr val="tx1"/>
                </a:solidFill>
              </a:rPr>
              <a:t>、监督分类</a:t>
            </a:r>
            <a:r>
              <a:rPr lang="en-US" altLang="zh-CN" dirty="0">
                <a:solidFill>
                  <a:schemeClr val="tx1"/>
                </a:solidFill>
              </a:rPr>
              <a:t>——</a:t>
            </a:r>
            <a:r>
              <a:rPr lang="zh-CN" altLang="en-US" dirty="0">
                <a:solidFill>
                  <a:schemeClr val="tx1"/>
                </a:solidFill>
              </a:rPr>
              <a:t>练习</a:t>
            </a:r>
            <a:r>
              <a:rPr lang="en-US" altLang="zh-CN" dirty="0">
                <a:solidFill>
                  <a:schemeClr val="tx1"/>
                </a:solidFill>
              </a:rPr>
              <a:t>10</a:t>
            </a:r>
            <a:endParaRPr kumimoji="0" lang="zh-CN" altLang="da-DK" sz="4000" b="1"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j-cs"/>
            </a:endParaRPr>
          </a:p>
        </p:txBody>
      </p:sp>
      <p:sp>
        <p:nvSpPr>
          <p:cNvPr id="6" name="内容占位符 2"/>
          <p:cNvSpPr txBox="1"/>
          <p:nvPr/>
        </p:nvSpPr>
        <p:spPr>
          <a:xfrm>
            <a:off x="490473" y="1124744"/>
            <a:ext cx="8460432" cy="44496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zh-CN" altLang="en-US" sz="2400" dirty="0"/>
              <a:t>（</a:t>
            </a:r>
            <a:r>
              <a:rPr lang="en-US" altLang="zh-CN" sz="2400" dirty="0"/>
              <a:t>2</a:t>
            </a:r>
            <a:r>
              <a:rPr lang="zh-CN" altLang="en-US" sz="2400" dirty="0"/>
              <a:t>）构建训练样本：</a:t>
            </a:r>
            <a:endParaRPr lang="en-US" altLang="zh-CN" sz="2400" dirty="0"/>
          </a:p>
          <a:p>
            <a:pPr marL="0" indent="0">
              <a:buNone/>
              <a:defRPr/>
            </a:pPr>
            <a:endParaRPr lang="en-US" altLang="zh-CN" sz="2200" dirty="0"/>
          </a:p>
        </p:txBody>
      </p:sp>
      <p:sp>
        <p:nvSpPr>
          <p:cNvPr id="4" name="矩形 3"/>
          <p:cNvSpPr/>
          <p:nvPr/>
        </p:nvSpPr>
        <p:spPr>
          <a:xfrm>
            <a:off x="395858" y="1873200"/>
            <a:ext cx="8041967" cy="2999740"/>
          </a:xfrm>
          <a:prstGeom prst="rect">
            <a:avLst/>
          </a:prstGeom>
        </p:spPr>
        <p:txBody>
          <a:bodyPr wrap="square">
            <a:spAutoFit/>
          </a:bodyPr>
          <a:lstStyle/>
          <a:p>
            <a:pPr>
              <a:lnSpc>
                <a:spcPct val="150000"/>
              </a:lnSpc>
            </a:pPr>
            <a:r>
              <a:rPr lang="en-US" altLang="zh-CN" dirty="0">
                <a:solidFill>
                  <a:srgbClr val="000000"/>
                </a:solidFill>
                <a:latin typeface="Calibri" panose="020F0502020204030204" pitchFamily="34" charset="0"/>
              </a:rPr>
              <a:t>3) </a:t>
            </a:r>
            <a:r>
              <a:rPr lang="zh-CN" altLang="en-US" dirty="0">
                <a:solidFill>
                  <a:srgbClr val="000000"/>
                </a:solidFill>
                <a:latin typeface="宋体" panose="02010600030101010101" pitchFamily="2" charset="-122"/>
              </a:rPr>
              <a:t>同样方法，在图像别的区域绘制其他样本， </a:t>
            </a:r>
            <a:r>
              <a:rPr lang="zh-CN" altLang="en-US" b="1" dirty="0">
                <a:solidFill>
                  <a:srgbClr val="000000"/>
                </a:solidFill>
                <a:latin typeface="宋体" panose="02010600030101010101" pitchFamily="2" charset="-122"/>
              </a:rPr>
              <a:t>样本尽量均匀分布</a:t>
            </a:r>
            <a:r>
              <a:rPr lang="zh-CN" altLang="en-US" dirty="0">
                <a:solidFill>
                  <a:srgbClr val="000000"/>
                </a:solidFill>
                <a:latin typeface="宋体" panose="02010600030101010101" pitchFamily="2" charset="-122"/>
              </a:rPr>
              <a:t>在整个图像上；</a:t>
            </a:r>
            <a:r>
              <a:rPr lang="en-US" altLang="zh-CN" dirty="0"/>
              <a:t> </a:t>
            </a:r>
            <a:r>
              <a:rPr lang="zh-CN" altLang="en-US" dirty="0"/>
              <a:t>这样就为林地选好了训练样本。</a:t>
            </a:r>
          </a:p>
          <a:p>
            <a:pPr lvl="1">
              <a:lnSpc>
                <a:spcPct val="150000"/>
              </a:lnSpc>
            </a:pPr>
            <a:r>
              <a:rPr lang="zh-CN" altLang="en-US" dirty="0"/>
              <a:t>注： </a:t>
            </a:r>
            <a:r>
              <a:rPr lang="en-US" altLang="zh-CN" dirty="0"/>
              <a:t>1</a:t>
            </a:r>
            <a:r>
              <a:rPr lang="zh-CN" altLang="en-US" dirty="0"/>
              <a:t>、如果要</a:t>
            </a:r>
            <a:r>
              <a:rPr lang="zh-CN" altLang="en-US" dirty="0">
                <a:solidFill>
                  <a:srgbClr val="FF0000"/>
                </a:solidFill>
              </a:rPr>
              <a:t>对某个样本进行编辑</a:t>
            </a:r>
            <a:r>
              <a:rPr lang="zh-CN" altLang="en-US" dirty="0"/>
              <a:t>，可将鼠标移到样本上点击右键，选择 </a:t>
            </a:r>
            <a:r>
              <a:rPr lang="en-US" altLang="zh-CN" dirty="0">
                <a:solidFill>
                  <a:srgbClr val="FF0000"/>
                </a:solidFill>
              </a:rPr>
              <a:t>Edit record </a:t>
            </a:r>
            <a:r>
              <a:rPr lang="zh-CN" altLang="en-US" dirty="0">
                <a:solidFill>
                  <a:srgbClr val="FF0000"/>
                </a:solidFill>
              </a:rPr>
              <a:t>是修改样本</a:t>
            </a:r>
            <a:r>
              <a:rPr lang="zh-CN" altLang="en-US" dirty="0"/>
              <a:t>， 点击 </a:t>
            </a:r>
            <a:r>
              <a:rPr lang="en-US" altLang="zh-CN" dirty="0">
                <a:solidFill>
                  <a:srgbClr val="FF0000"/>
                </a:solidFill>
              </a:rPr>
              <a:t>Delete record </a:t>
            </a:r>
            <a:r>
              <a:rPr lang="zh-CN" altLang="en-US" dirty="0">
                <a:solidFill>
                  <a:srgbClr val="FF0000"/>
                </a:solidFill>
              </a:rPr>
              <a:t>是删除样本</a:t>
            </a:r>
            <a:r>
              <a:rPr lang="zh-CN" altLang="en-US" dirty="0"/>
              <a:t>。</a:t>
            </a:r>
          </a:p>
          <a:p>
            <a:pPr lvl="1">
              <a:lnSpc>
                <a:spcPct val="150000"/>
              </a:lnSpc>
            </a:pPr>
            <a:r>
              <a:rPr lang="en-US" altLang="zh-CN" dirty="0"/>
              <a:t>2</a:t>
            </a:r>
            <a:r>
              <a:rPr lang="zh-CN" altLang="en-US" dirty="0"/>
              <a:t>、一个样本 </a:t>
            </a:r>
            <a:r>
              <a:rPr lang="en-US" altLang="zh-CN" dirty="0"/>
              <a:t>ROI </a:t>
            </a:r>
            <a:r>
              <a:rPr lang="zh-CN" altLang="en-US" dirty="0"/>
              <a:t>里面可以</a:t>
            </a:r>
            <a:r>
              <a:rPr lang="zh-CN" altLang="en-US" dirty="0">
                <a:solidFill>
                  <a:srgbClr val="FF0000"/>
                </a:solidFill>
              </a:rPr>
              <a:t>包含 </a:t>
            </a:r>
            <a:r>
              <a:rPr lang="en-US" altLang="zh-CN" dirty="0">
                <a:solidFill>
                  <a:srgbClr val="FF0000"/>
                </a:solidFill>
              </a:rPr>
              <a:t>n </a:t>
            </a:r>
            <a:r>
              <a:rPr lang="zh-CN" altLang="en-US" dirty="0">
                <a:solidFill>
                  <a:srgbClr val="FF0000"/>
                </a:solidFill>
              </a:rPr>
              <a:t>个多边形</a:t>
            </a:r>
            <a:r>
              <a:rPr lang="zh-CN" altLang="en-US" dirty="0"/>
              <a:t>或者其他形状的记录（</a:t>
            </a:r>
            <a:r>
              <a:rPr lang="en-US" altLang="zh-CN" dirty="0"/>
              <a:t>record</a:t>
            </a:r>
            <a:r>
              <a:rPr lang="zh-CN" altLang="en-US" dirty="0"/>
              <a:t>）。</a:t>
            </a:r>
          </a:p>
          <a:p>
            <a:pPr lvl="1">
              <a:lnSpc>
                <a:spcPct val="150000"/>
              </a:lnSpc>
            </a:pPr>
            <a:r>
              <a:rPr lang="en-US" altLang="zh-CN" dirty="0"/>
              <a:t>3</a:t>
            </a:r>
            <a:r>
              <a:rPr lang="zh-CN" altLang="en-US" dirty="0"/>
              <a:t>、如果不小心关闭了 </a:t>
            </a:r>
            <a:r>
              <a:rPr lang="en-US" altLang="zh-CN" dirty="0"/>
              <a:t>Region of Interest (ROI) Tool </a:t>
            </a:r>
            <a:r>
              <a:rPr lang="zh-CN" altLang="en-US" dirty="0"/>
              <a:t>面板， 可在</a:t>
            </a:r>
            <a:r>
              <a:rPr lang="zh-CN" altLang="en-US" dirty="0">
                <a:solidFill>
                  <a:srgbClr val="FF0000"/>
                </a:solidFill>
              </a:rPr>
              <a:t>图层管理器 </a:t>
            </a:r>
            <a:r>
              <a:rPr lang="en-US" altLang="zh-CN" dirty="0">
                <a:solidFill>
                  <a:srgbClr val="FF0000"/>
                </a:solidFill>
              </a:rPr>
              <a:t>Layer Manager</a:t>
            </a:r>
            <a:r>
              <a:rPr lang="zh-CN" altLang="en-US" dirty="0">
                <a:solidFill>
                  <a:srgbClr val="FF0000"/>
                </a:solidFill>
              </a:rPr>
              <a:t>上的某一类样本（感兴趣区） 双击鼠标</a:t>
            </a:r>
            <a:r>
              <a:rPr lang="zh-CN" altLang="en-US" dirty="0"/>
              <a:t>。</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WU0MDE1ZTgxMGZlZDQ2N2E0YzExZjdjNzJkZmU1YzIifQ=="/>
</p:tagLst>
</file>

<file path=ppt/tags/tag2.xml><?xml version="1.0" encoding="utf-8"?>
<p:tagLst xmlns:a="http://schemas.openxmlformats.org/drawingml/2006/main" xmlns:r="http://schemas.openxmlformats.org/officeDocument/2006/relationships" xmlns:p="http://schemas.openxmlformats.org/presentationml/2006/main">
  <p:tag name="TIMING" val="|43.1"/>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1496</Words>
  <Application>Microsoft Office PowerPoint</Application>
  <PresentationFormat>全屏显示(4:3)</PresentationFormat>
  <Paragraphs>130</Paragraphs>
  <Slides>21</Slides>
  <Notes>20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-apple-system</vt:lpstr>
      <vt:lpstr>黑体</vt:lpstr>
      <vt:lpstr>宋体</vt:lpstr>
      <vt:lpstr>微软雅黑</vt:lpstr>
      <vt:lpstr>Arial</vt:lpstr>
      <vt:lpstr>Calibri</vt:lpstr>
      <vt:lpstr>Times New Roman</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Rong Shang</dc:creator>
  <cp:lastModifiedBy>春雨 赖</cp:lastModifiedBy>
  <cp:revision>537</cp:revision>
  <dcterms:created xsi:type="dcterms:W3CDTF">2015-11-30T10:41:00Z</dcterms:created>
  <dcterms:modified xsi:type="dcterms:W3CDTF">2024-11-07T08:05:55Z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464914FA40EE472F9EDA7E56C27220C8_12</vt:lpwstr>
  </property>
  <property fmtid="{D5CDD505-2E9C-101B-9397-08002B2CF9AE}" pid="3" name="KSOProductBuildVer">
    <vt:lpwstr>2052-12.1.0.15712</vt:lpwstr>
  </property>
</Properties>
</file>